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2" r:id="rId1"/>
  </p:sldMasterIdLst>
  <p:notesMasterIdLst>
    <p:notesMasterId r:id="rId15"/>
  </p:notesMasterIdLst>
  <p:sldIdLst>
    <p:sldId id="258" r:id="rId2"/>
    <p:sldId id="259" r:id="rId3"/>
    <p:sldId id="271" r:id="rId4"/>
    <p:sldId id="260" r:id="rId5"/>
    <p:sldId id="262" r:id="rId6"/>
    <p:sldId id="261" r:id="rId7"/>
    <p:sldId id="268" r:id="rId8"/>
    <p:sldId id="270" r:id="rId9"/>
    <p:sldId id="257" r:id="rId10"/>
    <p:sldId id="266" r:id="rId11"/>
    <p:sldId id="269"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93E6"/>
    <a:srgbClr val="885BAB"/>
    <a:srgbClr val="D5B8EA"/>
    <a:srgbClr val="7030A0"/>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1AC23-0A21-742B-5155-641069EB7517}" v="4" dt="2024-04-24T11:51:48.097"/>
    <p1510:client id="{E6EB4ED3-4DF1-A4E6-5D5D-39231E04A2F8}" v="606" dt="2024-04-22T18:03:45.366"/>
    <p1510:client id="{FF419C46-8B59-3395-1DD7-CCC44905ABEB}" v="700" dt="2024-04-22T18:43:50.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2F243-72A4-4E9D-89A1-35C71662B87C}" type="datetimeFigureOut">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757DD-BF32-4F5F-894D-FB3ABCDFC770}" type="slidenum">
              <a:t>‹#›</a:t>
            </a:fld>
            <a:endParaRPr lang="en-US"/>
          </a:p>
        </p:txBody>
      </p:sp>
    </p:spTree>
    <p:extLst>
      <p:ext uri="{BB962C8B-B14F-4D97-AF65-F5344CB8AC3E}">
        <p14:creationId xmlns:p14="http://schemas.microsoft.com/office/powerpoint/2010/main" val="84754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3757DD-BF32-4F5F-894D-FB3ABCDFC770}" type="slidenum">
              <a:t>4</a:t>
            </a:fld>
            <a:endParaRPr lang="en-US"/>
          </a:p>
        </p:txBody>
      </p:sp>
    </p:spTree>
    <p:extLst>
      <p:ext uri="{BB962C8B-B14F-4D97-AF65-F5344CB8AC3E}">
        <p14:creationId xmlns:p14="http://schemas.microsoft.com/office/powerpoint/2010/main" val="166256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3757DD-BF32-4F5F-894D-FB3ABCDFC770}" type="slidenum">
              <a:t>5</a:t>
            </a:fld>
            <a:endParaRPr lang="en-US"/>
          </a:p>
        </p:txBody>
      </p:sp>
    </p:spTree>
    <p:extLst>
      <p:ext uri="{BB962C8B-B14F-4D97-AF65-F5344CB8AC3E}">
        <p14:creationId xmlns:p14="http://schemas.microsoft.com/office/powerpoint/2010/main" val="1231241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3757DD-BF32-4F5F-894D-FB3ABCDFC770}" type="slidenum">
              <a:rPr lang="en-US" smtClean="0"/>
              <a:t>11</a:t>
            </a:fld>
            <a:endParaRPr lang="en-US"/>
          </a:p>
        </p:txBody>
      </p:sp>
    </p:spTree>
    <p:extLst>
      <p:ext uri="{BB962C8B-B14F-4D97-AF65-F5344CB8AC3E}">
        <p14:creationId xmlns:p14="http://schemas.microsoft.com/office/powerpoint/2010/main" val="167247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E2AB-8504-45B7-5351-91154E28F8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B9EF6C-6B86-CE10-BF08-29D0E5CBB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2D93C-99F6-3BE0-92EC-8327126AD95B}"/>
              </a:ext>
            </a:extLst>
          </p:cNvPr>
          <p:cNvSpPr>
            <a:spLocks noGrp="1"/>
          </p:cNvSpPr>
          <p:nvPr>
            <p:ph type="dt" sz="half" idx="10"/>
          </p:nvPr>
        </p:nvSpPr>
        <p:spPr/>
        <p:txBody>
          <a:bodyPr/>
          <a:lstStyle/>
          <a:p>
            <a:fld id="{23FEA57E-7C1A-457B-A4CD-5DCEB057B502}" type="datetime1">
              <a:rPr lang="en-US" smtClean="0"/>
              <a:t>4/25/2024</a:t>
            </a:fld>
            <a:endParaRPr lang="en-US"/>
          </a:p>
        </p:txBody>
      </p:sp>
      <p:sp>
        <p:nvSpPr>
          <p:cNvPr id="5" name="Footer Placeholder 4">
            <a:extLst>
              <a:ext uri="{FF2B5EF4-FFF2-40B4-BE49-F238E27FC236}">
                <a16:creationId xmlns:a16="http://schemas.microsoft.com/office/drawing/2014/main" id="{F215B97F-3E5C-1B16-2EA5-9CFB55CFCBE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64F7FFA-7257-665B-1390-F5CE11AB5063}"/>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5050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7053-6106-369E-B474-CD52D1ADD2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6B248D-4D7F-53BF-14BA-962C2F38DB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7B4B8-E00F-39E2-F9A8-0E5B920B1C86}"/>
              </a:ext>
            </a:extLst>
          </p:cNvPr>
          <p:cNvSpPr>
            <a:spLocks noGrp="1"/>
          </p:cNvSpPr>
          <p:nvPr>
            <p:ph type="dt" sz="half" idx="10"/>
          </p:nvPr>
        </p:nvSpPr>
        <p:spPr/>
        <p:txBody>
          <a:bodyPr/>
          <a:lstStyle/>
          <a:p>
            <a:fld id="{D3FE42E8-8B57-452D-A122-4DCE9AC771EF}" type="datetime1">
              <a:rPr lang="en-US" smtClean="0"/>
              <a:t>4/25/2024</a:t>
            </a:fld>
            <a:endParaRPr lang="en-US"/>
          </a:p>
        </p:txBody>
      </p:sp>
      <p:sp>
        <p:nvSpPr>
          <p:cNvPr id="5" name="Footer Placeholder 4">
            <a:extLst>
              <a:ext uri="{FF2B5EF4-FFF2-40B4-BE49-F238E27FC236}">
                <a16:creationId xmlns:a16="http://schemas.microsoft.com/office/drawing/2014/main" id="{12995D95-85DE-3244-CFCF-EE9DC501E1E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DD58BAC-ABB2-37E7-139B-0BE3F089CBEC}"/>
              </a:ext>
            </a:extLst>
          </p:cNvPr>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5209494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1B985-F38F-BA6F-AE8B-0DF5C28D17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76A46A-72D4-9208-35D3-F4746F769F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3317D-3CFE-5BB8-8248-68F7A4607899}"/>
              </a:ext>
            </a:extLst>
          </p:cNvPr>
          <p:cNvSpPr>
            <a:spLocks noGrp="1"/>
          </p:cNvSpPr>
          <p:nvPr>
            <p:ph type="dt" sz="half" idx="10"/>
          </p:nvPr>
        </p:nvSpPr>
        <p:spPr/>
        <p:txBody>
          <a:bodyPr/>
          <a:lstStyle/>
          <a:p>
            <a:fld id="{D3FE42E8-8B57-452D-A122-4DCE9AC771EF}" type="datetime1">
              <a:rPr lang="en-US" smtClean="0"/>
              <a:t>4/25/2024</a:t>
            </a:fld>
            <a:endParaRPr lang="en-US"/>
          </a:p>
        </p:txBody>
      </p:sp>
      <p:sp>
        <p:nvSpPr>
          <p:cNvPr id="5" name="Footer Placeholder 4">
            <a:extLst>
              <a:ext uri="{FF2B5EF4-FFF2-40B4-BE49-F238E27FC236}">
                <a16:creationId xmlns:a16="http://schemas.microsoft.com/office/drawing/2014/main" id="{7D679539-80A1-02C3-4BEB-5612CB1E385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E25B33C-C264-432D-82E4-954045FE26A8}"/>
              </a:ext>
            </a:extLst>
          </p:cNvPr>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03922286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8273-E163-D321-FC4A-F47221AC2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A4A3C7-48D6-A150-F1FA-4342282DFA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43372-5ECA-BD89-BDA0-FE9613AE394A}"/>
              </a:ext>
            </a:extLst>
          </p:cNvPr>
          <p:cNvSpPr>
            <a:spLocks noGrp="1"/>
          </p:cNvSpPr>
          <p:nvPr>
            <p:ph type="dt" sz="half" idx="10"/>
          </p:nvPr>
        </p:nvSpPr>
        <p:spPr/>
        <p:txBody>
          <a:bodyPr/>
          <a:lstStyle/>
          <a:p>
            <a:fld id="{D3FE42E8-8B57-452D-A122-4DCE9AC771EF}" type="datetime1">
              <a:rPr lang="en-US" smtClean="0"/>
              <a:t>4/25/2024</a:t>
            </a:fld>
            <a:endParaRPr lang="en-US"/>
          </a:p>
        </p:txBody>
      </p:sp>
      <p:sp>
        <p:nvSpPr>
          <p:cNvPr id="5" name="Footer Placeholder 4">
            <a:extLst>
              <a:ext uri="{FF2B5EF4-FFF2-40B4-BE49-F238E27FC236}">
                <a16:creationId xmlns:a16="http://schemas.microsoft.com/office/drawing/2014/main" id="{0971DE38-4B9F-8DA0-99A7-BE513E80822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A3C41A3-7A58-224C-9066-E139BD61593A}"/>
              </a:ext>
            </a:extLst>
          </p:cNvPr>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84753567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F451-CEAE-0CC9-4DC9-84BA44C35B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B1F3B1-540F-DC8E-C3F2-5CDE5F4A1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6B616-6996-EAEC-78B3-4CB6D6CC5830}"/>
              </a:ext>
            </a:extLst>
          </p:cNvPr>
          <p:cNvSpPr>
            <a:spLocks noGrp="1"/>
          </p:cNvSpPr>
          <p:nvPr>
            <p:ph type="dt" sz="half" idx="10"/>
          </p:nvPr>
        </p:nvSpPr>
        <p:spPr/>
        <p:txBody>
          <a:bodyPr/>
          <a:lstStyle/>
          <a:p>
            <a:fld id="{D3FE42E8-8B57-452D-A122-4DCE9AC771EF}" type="datetime1">
              <a:rPr lang="en-US" smtClean="0"/>
              <a:t>4/25/2024</a:t>
            </a:fld>
            <a:endParaRPr lang="en-US"/>
          </a:p>
        </p:txBody>
      </p:sp>
      <p:sp>
        <p:nvSpPr>
          <p:cNvPr id="5" name="Footer Placeholder 4">
            <a:extLst>
              <a:ext uri="{FF2B5EF4-FFF2-40B4-BE49-F238E27FC236}">
                <a16:creationId xmlns:a16="http://schemas.microsoft.com/office/drawing/2014/main" id="{4E24F121-331F-EFF8-10D9-BB8A5693350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988095F-966C-63CF-B5F8-293001F30313}"/>
              </a:ext>
            </a:extLst>
          </p:cNvPr>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55807003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FA3D-90B6-F91B-EB60-FB26CF0EEF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2CA66-F330-0F60-C746-6A5151992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0965FF-C33F-BBB2-18F1-FADBCA2106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99E4B5-3F0B-1C01-F555-D46A99FC088A}"/>
              </a:ext>
            </a:extLst>
          </p:cNvPr>
          <p:cNvSpPr>
            <a:spLocks noGrp="1"/>
          </p:cNvSpPr>
          <p:nvPr>
            <p:ph type="dt" sz="half" idx="10"/>
          </p:nvPr>
        </p:nvSpPr>
        <p:spPr/>
        <p:txBody>
          <a:bodyPr/>
          <a:lstStyle/>
          <a:p>
            <a:fld id="{D3FE42E8-8B57-452D-A122-4DCE9AC771EF}" type="datetime1">
              <a:rPr lang="en-US" smtClean="0"/>
              <a:t>4/25/2024</a:t>
            </a:fld>
            <a:endParaRPr lang="en-US"/>
          </a:p>
        </p:txBody>
      </p:sp>
      <p:sp>
        <p:nvSpPr>
          <p:cNvPr id="6" name="Footer Placeholder 5">
            <a:extLst>
              <a:ext uri="{FF2B5EF4-FFF2-40B4-BE49-F238E27FC236}">
                <a16:creationId xmlns:a16="http://schemas.microsoft.com/office/drawing/2014/main" id="{951492CE-4621-852F-AD31-EBC76AD94A7B}"/>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4E1EA5B1-2656-3435-887A-2EC789E190C9}"/>
              </a:ext>
            </a:extLst>
          </p:cNvPr>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4188860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4A09-3A29-C38A-D457-D9901B8058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61DB12-749A-4A50-057C-498C803D0C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7CBC8-3F63-B258-F72C-5797694692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19CACC-4FE3-9724-F8A8-C308907B2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E3EFE3-08E1-E397-F6C1-04973A3CB4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C9C0D5-254C-A5BD-2C52-4769C7A8654B}"/>
              </a:ext>
            </a:extLst>
          </p:cNvPr>
          <p:cNvSpPr>
            <a:spLocks noGrp="1"/>
          </p:cNvSpPr>
          <p:nvPr>
            <p:ph type="dt" sz="half" idx="10"/>
          </p:nvPr>
        </p:nvSpPr>
        <p:spPr/>
        <p:txBody>
          <a:bodyPr/>
          <a:lstStyle/>
          <a:p>
            <a:fld id="{D3FE42E8-8B57-452D-A122-4DCE9AC771EF}" type="datetime1">
              <a:rPr lang="en-US" smtClean="0"/>
              <a:t>4/25/2024</a:t>
            </a:fld>
            <a:endParaRPr lang="en-US"/>
          </a:p>
        </p:txBody>
      </p:sp>
      <p:sp>
        <p:nvSpPr>
          <p:cNvPr id="8" name="Footer Placeholder 7">
            <a:extLst>
              <a:ext uri="{FF2B5EF4-FFF2-40B4-BE49-F238E27FC236}">
                <a16:creationId xmlns:a16="http://schemas.microsoft.com/office/drawing/2014/main" id="{848C85FA-22A5-13BC-4749-0211225418F2}"/>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69E4E2D5-72DD-C43A-21A2-EFC6836D1585}"/>
              </a:ext>
            </a:extLst>
          </p:cNvPr>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809004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78F6-FA86-2DC9-569B-6C1D2542F2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AB103D-A897-5E50-1112-96336F99C79C}"/>
              </a:ext>
            </a:extLst>
          </p:cNvPr>
          <p:cNvSpPr>
            <a:spLocks noGrp="1"/>
          </p:cNvSpPr>
          <p:nvPr>
            <p:ph type="dt" sz="half" idx="10"/>
          </p:nvPr>
        </p:nvSpPr>
        <p:spPr/>
        <p:txBody>
          <a:bodyPr/>
          <a:lstStyle/>
          <a:p>
            <a:fld id="{D3FE42E8-8B57-452D-A122-4DCE9AC771EF}" type="datetime1">
              <a:rPr lang="en-US" smtClean="0"/>
              <a:t>4/25/2024</a:t>
            </a:fld>
            <a:endParaRPr lang="en-US"/>
          </a:p>
        </p:txBody>
      </p:sp>
      <p:sp>
        <p:nvSpPr>
          <p:cNvPr id="4" name="Footer Placeholder 3">
            <a:extLst>
              <a:ext uri="{FF2B5EF4-FFF2-40B4-BE49-F238E27FC236}">
                <a16:creationId xmlns:a16="http://schemas.microsoft.com/office/drawing/2014/main" id="{11812F8E-DA84-565E-A438-5BAF38B7FD2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532F2D0-F3AB-7965-4DE7-E118821B196B}"/>
              </a:ext>
            </a:extLst>
          </p:cNvPr>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15590860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32921-6AED-5881-F2B2-870D5F1DC7F4}"/>
              </a:ext>
            </a:extLst>
          </p:cNvPr>
          <p:cNvSpPr>
            <a:spLocks noGrp="1"/>
          </p:cNvSpPr>
          <p:nvPr>
            <p:ph type="dt" sz="half" idx="10"/>
          </p:nvPr>
        </p:nvSpPr>
        <p:spPr/>
        <p:txBody>
          <a:bodyPr/>
          <a:lstStyle/>
          <a:p>
            <a:fld id="{D3FE42E8-8B57-452D-A122-4DCE9AC771EF}" type="datetime1">
              <a:rPr lang="en-US" smtClean="0"/>
              <a:t>4/25/2024</a:t>
            </a:fld>
            <a:endParaRPr lang="en-US"/>
          </a:p>
        </p:txBody>
      </p:sp>
      <p:sp>
        <p:nvSpPr>
          <p:cNvPr id="3" name="Footer Placeholder 2">
            <a:extLst>
              <a:ext uri="{FF2B5EF4-FFF2-40B4-BE49-F238E27FC236}">
                <a16:creationId xmlns:a16="http://schemas.microsoft.com/office/drawing/2014/main" id="{93DB191D-397F-EC56-40B9-07E5DA53193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3D31F3B-4575-5003-6A84-F75C66773602}"/>
              </a:ext>
            </a:extLst>
          </p:cNvPr>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42698826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CF8B-6DA3-59AF-501D-A2FB1BC65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7B6907-C685-4C28-1B16-F707C8DFF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02B174-7628-AF08-C72D-57849E51F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79356-DA0A-C31D-4DF4-DDFEE0E7DAB7}"/>
              </a:ext>
            </a:extLst>
          </p:cNvPr>
          <p:cNvSpPr>
            <a:spLocks noGrp="1"/>
          </p:cNvSpPr>
          <p:nvPr>
            <p:ph type="dt" sz="half" idx="10"/>
          </p:nvPr>
        </p:nvSpPr>
        <p:spPr/>
        <p:txBody>
          <a:bodyPr/>
          <a:lstStyle/>
          <a:p>
            <a:fld id="{D3FE42E8-8B57-452D-A122-4DCE9AC771EF}" type="datetime1">
              <a:rPr lang="en-US" smtClean="0"/>
              <a:t>4/25/2024</a:t>
            </a:fld>
            <a:endParaRPr lang="en-US"/>
          </a:p>
        </p:txBody>
      </p:sp>
      <p:sp>
        <p:nvSpPr>
          <p:cNvPr id="6" name="Footer Placeholder 5">
            <a:extLst>
              <a:ext uri="{FF2B5EF4-FFF2-40B4-BE49-F238E27FC236}">
                <a16:creationId xmlns:a16="http://schemas.microsoft.com/office/drawing/2014/main" id="{25695812-5F55-BE86-31B6-9E5DF5E531D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8658EA1-3D19-6669-CB34-D99717EFED4A}"/>
              </a:ext>
            </a:extLst>
          </p:cNvPr>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9622070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B481-58B0-A93A-A764-F744692D6B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5EC1AF-BAFC-6A58-B3D3-87CA91E54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EA3787-D162-7A4E-6D2E-98E3857B6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2109D-2F71-64EE-F399-DD503ECB102A}"/>
              </a:ext>
            </a:extLst>
          </p:cNvPr>
          <p:cNvSpPr>
            <a:spLocks noGrp="1"/>
          </p:cNvSpPr>
          <p:nvPr>
            <p:ph type="dt" sz="half" idx="10"/>
          </p:nvPr>
        </p:nvSpPr>
        <p:spPr/>
        <p:txBody>
          <a:bodyPr/>
          <a:lstStyle/>
          <a:p>
            <a:fld id="{D3FE42E8-8B57-452D-A122-4DCE9AC771EF}" type="datetime1">
              <a:rPr lang="en-US" smtClean="0"/>
              <a:t>4/25/2024</a:t>
            </a:fld>
            <a:endParaRPr lang="en-US"/>
          </a:p>
        </p:txBody>
      </p:sp>
      <p:sp>
        <p:nvSpPr>
          <p:cNvPr id="6" name="Footer Placeholder 5">
            <a:extLst>
              <a:ext uri="{FF2B5EF4-FFF2-40B4-BE49-F238E27FC236}">
                <a16:creationId xmlns:a16="http://schemas.microsoft.com/office/drawing/2014/main" id="{E5B5CCF4-F377-7696-F0B4-688273F04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32C00-EE62-E57C-45EC-0441C4A2CDF8}"/>
              </a:ext>
            </a:extLst>
          </p:cNvPr>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40014350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DC0C7C-694F-F61B-D941-AAA0D07320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13092F-8A64-F50A-39F9-A499690AA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CB468-0332-EE1F-80AF-E020A8057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E42E8-8B57-452D-A122-4DCE9AC771EF}" type="datetime1">
              <a:rPr lang="en-US" smtClean="0"/>
              <a:t>4/25/2024</a:t>
            </a:fld>
            <a:endParaRPr lang="en-US"/>
          </a:p>
        </p:txBody>
      </p:sp>
      <p:sp>
        <p:nvSpPr>
          <p:cNvPr id="5" name="Footer Placeholder 4">
            <a:extLst>
              <a:ext uri="{FF2B5EF4-FFF2-40B4-BE49-F238E27FC236}">
                <a16:creationId xmlns:a16="http://schemas.microsoft.com/office/drawing/2014/main" id="{19E105CE-CE14-B567-11DF-80C1FA871E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5B33B94A-3BCD-CF0E-F17F-323E34281F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178832214"/>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jalbert@shawtech.org"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creativecommons.org/licenses/by-sa/3.0/" TargetMode="External"/><Relationship Id="rId4" Type="http://schemas.openxmlformats.org/officeDocument/2006/relationships/image" Target="../media/image5.png"/><Relationship Id="rId9" Type="http://schemas.openxmlformats.org/officeDocument/2006/relationships/hyperlink" Target="https://en.wikipedia.org/wiki/File:USAF_logo.p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wsheen Valley Technical High School / Homepage">
            <a:extLst>
              <a:ext uri="{FF2B5EF4-FFF2-40B4-BE49-F238E27FC236}">
                <a16:creationId xmlns:a16="http://schemas.microsoft.com/office/drawing/2014/main" id="{D9FDED1F-5BA1-88D9-F092-2E8084839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7" r="13555" b="2"/>
          <a:stretch/>
        </p:blipFill>
        <p:spPr bwMode="auto">
          <a:xfrm>
            <a:off x="73152" y="584889"/>
            <a:ext cx="5718616"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a:noFill/>
          <a:extLst>
            <a:ext uri="{909E8E84-426E-40DD-AFC4-6F175D3DCCD1}">
              <a14:hiddenFill xmlns:a14="http://schemas.microsoft.com/office/drawing/2010/main">
                <a:solidFill>
                  <a:srgbClr val="FFFFFF"/>
                </a:solidFill>
              </a14:hiddenFill>
            </a:ext>
          </a:extLst>
        </p:spPr>
      </p:pic>
      <p:sp>
        <p:nvSpPr>
          <p:cNvPr id="1059" name="Freeform: Shape 103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2619"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888A947F-A60E-88EA-BCF7-94B68C7B0D7F}"/>
              </a:ext>
            </a:extLst>
          </p:cNvPr>
          <p:cNvSpPr>
            <a:spLocks noGrp="1"/>
          </p:cNvSpPr>
          <p:nvPr>
            <p:ph type="title"/>
          </p:nvPr>
        </p:nvSpPr>
        <p:spPr>
          <a:xfrm>
            <a:off x="3991597" y="1006248"/>
            <a:ext cx="8676838" cy="2146290"/>
          </a:xfrm>
        </p:spPr>
        <p:txBody>
          <a:bodyPr vert="horz" lIns="91440" tIns="45720" rIns="91440" bIns="45720" rtlCol="0" anchor="b">
            <a:normAutofit fontScale="90000"/>
          </a:bodyPr>
          <a:lstStyle/>
          <a:p>
            <a:pPr algn="ctr"/>
            <a:br>
              <a:rPr lang="en-US" sz="4000" b="1">
                <a:solidFill>
                  <a:srgbClr val="FFFFFF"/>
                </a:solidFill>
              </a:rPr>
            </a:br>
            <a:r>
              <a:rPr lang="en-US" b="1">
                <a:solidFill>
                  <a:srgbClr val="FFFFFF"/>
                </a:solidFill>
                <a:latin typeface="Calibri Light"/>
                <a:ea typeface="Calibri Light"/>
                <a:cs typeface="Calibri Light"/>
              </a:rPr>
              <a:t>Shawsheen Valley Technical </a:t>
            </a:r>
            <a:br>
              <a:rPr lang="en-US" b="1"/>
            </a:br>
            <a:r>
              <a:rPr lang="en-US" b="1">
                <a:solidFill>
                  <a:srgbClr val="FFFFFF"/>
                </a:solidFill>
                <a:latin typeface="Calibri Light"/>
                <a:ea typeface="Calibri Light"/>
                <a:cs typeface="Calibri Light"/>
              </a:rPr>
              <a:t>High School </a:t>
            </a:r>
            <a:br>
              <a:rPr lang="en-US" b="1"/>
            </a:br>
            <a:r>
              <a:rPr lang="en-US" sz="4000" b="1">
                <a:solidFill>
                  <a:srgbClr val="FFFFFF"/>
                </a:solidFill>
                <a:latin typeface="Calibri Light"/>
                <a:ea typeface="Calibri Light"/>
                <a:cs typeface="Calibri Light"/>
              </a:rPr>
              <a:t>Support Services Parent</a:t>
            </a:r>
            <a:br>
              <a:rPr lang="en-US" sz="4000" b="1">
                <a:solidFill>
                  <a:srgbClr val="FFFFFF"/>
                </a:solidFill>
                <a:latin typeface="Calibri Light"/>
                <a:ea typeface="Calibri Light"/>
                <a:cs typeface="Calibri Light"/>
              </a:rPr>
            </a:br>
            <a:r>
              <a:rPr lang="en-US" sz="4000" b="1">
                <a:solidFill>
                  <a:srgbClr val="FFFFFF"/>
                </a:solidFill>
                <a:latin typeface="Calibri Light"/>
                <a:ea typeface="Calibri Light"/>
                <a:cs typeface="Calibri Light"/>
              </a:rPr>
              <a:t> Information Night</a:t>
            </a:r>
            <a:br>
              <a:rPr lang="en-US" b="1"/>
            </a:br>
            <a:r>
              <a:rPr lang="en-US" sz="2800" b="1">
                <a:solidFill>
                  <a:srgbClr val="FFFFFF"/>
                </a:solidFill>
                <a:latin typeface="Calibri Light"/>
                <a:cs typeface="Calibri Light"/>
              </a:rPr>
              <a:t>April 23, 2024</a:t>
            </a:r>
            <a:endParaRPr lang="en-US" sz="2800">
              <a:solidFill>
                <a:srgbClr val="000000"/>
              </a:solidFill>
              <a:latin typeface="Calibri Light"/>
              <a:ea typeface="Calibri Light"/>
              <a:cs typeface="Calibri Light"/>
            </a:endParaRPr>
          </a:p>
        </p:txBody>
      </p:sp>
      <p:pic>
        <p:nvPicPr>
          <p:cNvPr id="3" name="Picture 3" descr="A picture containing text, clipart&#10;&#10;Description automatically generated">
            <a:extLst>
              <a:ext uri="{FF2B5EF4-FFF2-40B4-BE49-F238E27FC236}">
                <a16:creationId xmlns:a16="http://schemas.microsoft.com/office/drawing/2014/main" id="{92266176-7EAD-10ED-10E6-9279612479EA}"/>
              </a:ext>
            </a:extLst>
          </p:cNvPr>
          <p:cNvPicPr>
            <a:picLocks noChangeAspect="1"/>
          </p:cNvPicPr>
          <p:nvPr/>
        </p:nvPicPr>
        <p:blipFill>
          <a:blip r:embed="rId3"/>
          <a:stretch>
            <a:fillRect/>
          </a:stretch>
        </p:blipFill>
        <p:spPr>
          <a:xfrm>
            <a:off x="6967556" y="3152538"/>
            <a:ext cx="2818860" cy="2790106"/>
          </a:xfrm>
          <a:prstGeom prst="rect">
            <a:avLst/>
          </a:prstGeom>
        </p:spPr>
      </p:pic>
      <p:sp>
        <p:nvSpPr>
          <p:cNvPr id="5" name="TextBox 4">
            <a:extLst>
              <a:ext uri="{FF2B5EF4-FFF2-40B4-BE49-F238E27FC236}">
                <a16:creationId xmlns:a16="http://schemas.microsoft.com/office/drawing/2014/main" id="{54613587-332D-7EDF-D525-4BACD69604E3}"/>
              </a:ext>
            </a:extLst>
          </p:cNvPr>
          <p:cNvSpPr txBox="1"/>
          <p:nvPr/>
        </p:nvSpPr>
        <p:spPr>
          <a:xfrm>
            <a:off x="409904" y="1219199"/>
            <a:ext cx="1618593" cy="2462213"/>
          </a:xfrm>
          <a:prstGeom prst="rect">
            <a:avLst/>
          </a:prstGeom>
          <a:noFill/>
        </p:spPr>
        <p:txBody>
          <a:bodyPr wrap="square">
            <a:spAutoFit/>
          </a:bodyPr>
          <a:lstStyle/>
          <a:p>
            <a:pPr algn="ctr">
              <a:buFont typeface="Arial" panose="020B0604020202020204" pitchFamily="34" charset="0"/>
              <a:buChar char="•"/>
            </a:pPr>
            <a:r>
              <a:rPr lang="en-US" sz="1100" b="0" i="0">
                <a:solidFill>
                  <a:schemeClr val="bg1"/>
                </a:solidFill>
                <a:effectLst/>
              </a:rPr>
              <a:t>At Shawsheen Valley Technical High School, it is our mission to provide a positive learning experience in a safe educational environment that encourages all students to reach their full potential, emphasizes the value of a strong work ethic, and prepares them for adult life in a competitive world.</a:t>
            </a:r>
          </a:p>
        </p:txBody>
      </p:sp>
    </p:spTree>
    <p:extLst>
      <p:ext uri="{BB962C8B-B14F-4D97-AF65-F5344CB8AC3E}">
        <p14:creationId xmlns:p14="http://schemas.microsoft.com/office/powerpoint/2010/main" val="363351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5343A5-DAB6-C8F1-336A-53148A128B93}"/>
              </a:ext>
            </a:extLst>
          </p:cNvPr>
          <p:cNvSpPr txBox="1"/>
          <p:nvPr/>
        </p:nvSpPr>
        <p:spPr>
          <a:xfrm>
            <a:off x="2121764" y="0"/>
            <a:ext cx="7886644" cy="663211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600"/>
              </a:spcAft>
            </a:pPr>
            <a:r>
              <a:rPr lang="en-US"/>
              <a:t>   </a:t>
            </a:r>
            <a:r>
              <a:rPr lang="en-US" sz="2800"/>
              <a:t>    </a:t>
            </a:r>
          </a:p>
          <a:p>
            <a:pPr algn="ctr">
              <a:lnSpc>
                <a:spcPct val="90000"/>
              </a:lnSpc>
              <a:spcAft>
                <a:spcPts val="600"/>
              </a:spcAft>
            </a:pPr>
            <a:r>
              <a:rPr lang="en-US" sz="2800" b="1" u="sng"/>
              <a:t>Some potential indicators for success within a Vocational-Technical Program</a:t>
            </a:r>
            <a:endParaRPr lang="en-US" sz="2800" b="1" u="sng">
              <a:cs typeface="Calibri"/>
            </a:endParaRPr>
          </a:p>
          <a:p>
            <a:pPr>
              <a:lnSpc>
                <a:spcPct val="90000"/>
              </a:lnSpc>
              <a:spcAft>
                <a:spcPts val="600"/>
              </a:spcAft>
            </a:pPr>
            <a:endParaRPr lang="en-US" sz="1600">
              <a:cs typeface="Calibri"/>
            </a:endParaRPr>
          </a:p>
          <a:p>
            <a:pPr marL="285750" indent="-285750">
              <a:lnSpc>
                <a:spcPct val="90000"/>
              </a:lnSpc>
              <a:spcAft>
                <a:spcPts val="600"/>
              </a:spcAft>
              <a:buFont typeface="Wingdings" panose="05000000000000000000" pitchFamily="2" charset="2"/>
              <a:buChar char="§"/>
            </a:pPr>
            <a:r>
              <a:rPr lang="en-US" sz="1600" b="1">
                <a:cs typeface="Calibri"/>
              </a:rPr>
              <a:t>The student has the self-regulation skills and the ability to manage impulsivity in the classroom and in a variety of industrial settings</a:t>
            </a:r>
          </a:p>
          <a:p>
            <a:pPr>
              <a:lnSpc>
                <a:spcPct val="90000"/>
              </a:lnSpc>
              <a:spcAft>
                <a:spcPts val="600"/>
              </a:spcAft>
            </a:pPr>
            <a:endParaRPr lang="en-US" sz="1600" b="1">
              <a:cs typeface="Calibri"/>
            </a:endParaRPr>
          </a:p>
          <a:p>
            <a:pPr marL="285750" indent="-285750">
              <a:lnSpc>
                <a:spcPct val="90000"/>
              </a:lnSpc>
              <a:spcAft>
                <a:spcPts val="600"/>
              </a:spcAft>
              <a:buFont typeface="Wingdings" panose="05000000000000000000" pitchFamily="2" charset="2"/>
              <a:buChar char="§"/>
            </a:pPr>
            <a:r>
              <a:rPr lang="en-US" sz="1600" b="1"/>
              <a:t>Based on the sending team’s IEP, the student does not require a life-skills program, therapeutic program, pre-vocational program, language-based program, or specially designed ASD program</a:t>
            </a:r>
          </a:p>
          <a:p>
            <a:pPr>
              <a:lnSpc>
                <a:spcPct val="90000"/>
              </a:lnSpc>
              <a:spcAft>
                <a:spcPts val="600"/>
              </a:spcAft>
            </a:pPr>
            <a:endParaRPr lang="en-US" sz="1600" b="1"/>
          </a:p>
          <a:p>
            <a:pPr marL="285750" indent="-285750">
              <a:lnSpc>
                <a:spcPct val="90000"/>
              </a:lnSpc>
              <a:spcAft>
                <a:spcPts val="600"/>
              </a:spcAft>
              <a:buFont typeface="Wingdings" panose="05000000000000000000" pitchFamily="2" charset="2"/>
              <a:buChar char="§"/>
            </a:pPr>
            <a:r>
              <a:rPr lang="en-US" sz="1600" b="1"/>
              <a:t>The student can independently ride a school bus to school </a:t>
            </a:r>
          </a:p>
          <a:p>
            <a:pPr>
              <a:lnSpc>
                <a:spcPct val="90000"/>
              </a:lnSpc>
              <a:spcAft>
                <a:spcPts val="600"/>
              </a:spcAft>
            </a:pPr>
            <a:endParaRPr lang="en-US" sz="1600" b="1"/>
          </a:p>
          <a:p>
            <a:pPr marL="285750" marR="0" indent="-285750">
              <a:spcBef>
                <a:spcPts val="0"/>
              </a:spcBef>
              <a:spcAft>
                <a:spcPts val="0"/>
              </a:spcAft>
              <a:buFont typeface="Wingdings" panose="05000000000000000000" pitchFamily="2" charset="2"/>
              <a:buChar char="§"/>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Student can handle the transition between academic weeks and vocational/technical weeks. It is important to remember that there is a nine (9) day-break in between academic weeks. (a weekend, a shop week, and a weekend) </a:t>
            </a:r>
          </a:p>
          <a:p>
            <a:pPr marR="0">
              <a:spcBef>
                <a:spcPts val="0"/>
              </a:spcBef>
              <a:spcAft>
                <a:spcPts val="0"/>
              </a:spcAft>
            </a:pP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Wingdings" panose="05000000000000000000" pitchFamily="2" charset="2"/>
              <a:buChar char="§"/>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S</a:t>
            </a:r>
            <a:r>
              <a:rPr lang="en-US" sz="1600" b="1">
                <a:effectLst/>
                <a:latin typeface="Calibri" panose="020F0502020204030204" pitchFamily="34" charset="0"/>
                <a:ea typeface="Calibri" panose="020F0502020204030204" pitchFamily="34" charset="0"/>
                <a:cs typeface="Times New Roman" panose="02020603050405020304" pitchFamily="18" charset="0"/>
              </a:rPr>
              <a:t>tudent has the ability to complete homework and finish classwork outside of school hours. Due to the 90-day academic schedule, there is shop week homework assigned by the academic teachers so that students can stay in an academic mindset. This makes transitioning back to an academic week a little easier for student. If your student has gotten into the bad habit of not completing homework, that habit is going to have to change here at Shawsheen</a:t>
            </a:r>
            <a:endParaRPr lang="en-US" sz="1600" b="1"/>
          </a:p>
          <a:p>
            <a:pPr>
              <a:lnSpc>
                <a:spcPct val="90000"/>
              </a:lnSpc>
              <a:spcAft>
                <a:spcPts val="600"/>
              </a:spcAft>
            </a:pPr>
            <a:endParaRPr lang="en-US" sz="2000">
              <a:cs typeface="Calibri"/>
            </a:endParaRPr>
          </a:p>
        </p:txBody>
      </p:sp>
    </p:spTree>
    <p:extLst>
      <p:ext uri="{BB962C8B-B14F-4D97-AF65-F5344CB8AC3E}">
        <p14:creationId xmlns:p14="http://schemas.microsoft.com/office/powerpoint/2010/main" val="9982877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7" name="Rectangle 46">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umbtack on a calendar date">
            <a:extLst>
              <a:ext uri="{FF2B5EF4-FFF2-40B4-BE49-F238E27FC236}">
                <a16:creationId xmlns:a16="http://schemas.microsoft.com/office/drawing/2014/main" id="{29D380FE-00C8-C4B0-E4E4-96A2EDE879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10" b="-1"/>
          <a:stretch/>
        </p:blipFill>
        <p:spPr>
          <a:xfrm>
            <a:off x="314311" y="1959429"/>
            <a:ext cx="5999245" cy="4049485"/>
          </a:xfrm>
          <a:prstGeom prst="rect">
            <a:avLst/>
          </a:prstGeom>
        </p:spPr>
      </p:pic>
      <p:sp>
        <p:nvSpPr>
          <p:cNvPr id="5" name="TextBox 4">
            <a:extLst>
              <a:ext uri="{FF2B5EF4-FFF2-40B4-BE49-F238E27FC236}">
                <a16:creationId xmlns:a16="http://schemas.microsoft.com/office/drawing/2014/main" id="{51F5199C-F3F1-1C20-14DC-6927EA4B8001}"/>
              </a:ext>
            </a:extLst>
          </p:cNvPr>
          <p:cNvSpPr txBox="1"/>
          <p:nvPr/>
        </p:nvSpPr>
        <p:spPr>
          <a:xfrm>
            <a:off x="6627868" y="1663778"/>
            <a:ext cx="4833805" cy="5194222"/>
          </a:xfrm>
          <a:prstGeom prst="rect">
            <a:avLst/>
          </a:prstGeom>
        </p:spPr>
        <p:txBody>
          <a:bodyPr vert="horz" lIns="91440" tIns="45720" rIns="91440" bIns="45720" rtlCol="0" anchor="ctr">
            <a:normAutofit/>
          </a:bodyPr>
          <a:lstStyle/>
          <a:p>
            <a:pPr marR="0">
              <a:lnSpc>
                <a:spcPct val="90000"/>
              </a:lnSpc>
              <a:spcBef>
                <a:spcPts val="0"/>
              </a:spcBef>
              <a:spcAft>
                <a:spcPts val="600"/>
              </a:spcAft>
            </a:pPr>
            <a:r>
              <a:rPr lang="en-US" sz="1200" b="1">
                <a:effectLst/>
              </a:rPr>
              <a:t>                           </a:t>
            </a:r>
            <a:r>
              <a:rPr lang="en-US" sz="1600" b="1">
                <a:effectLst/>
              </a:rPr>
              <a:t>As an incoming student on an IEP:</a:t>
            </a:r>
          </a:p>
          <a:p>
            <a:pPr marR="0">
              <a:lnSpc>
                <a:spcPct val="90000"/>
              </a:lnSpc>
              <a:spcBef>
                <a:spcPts val="0"/>
              </a:spcBef>
              <a:spcAft>
                <a:spcPts val="600"/>
              </a:spcAft>
            </a:pPr>
            <a:r>
              <a:rPr lang="en-US" sz="1400" b="1">
                <a:effectLst/>
              </a:rPr>
              <a:t>The student’s IEP services will start on the first day of school on 9/4/2024. The written IEP will have a start date of 9/4/2024. The Shawsheen IEP will end according to the student’s natural cycle from their previous IEP. Some examples:</a:t>
            </a:r>
          </a:p>
          <a:p>
            <a:pPr marR="0">
              <a:lnSpc>
                <a:spcPct val="90000"/>
              </a:lnSpc>
              <a:spcBef>
                <a:spcPts val="0"/>
              </a:spcBef>
              <a:spcAft>
                <a:spcPts val="600"/>
              </a:spcAft>
            </a:pPr>
            <a:r>
              <a:rPr lang="en-US" sz="1400" b="1"/>
              <a:t>                        </a:t>
            </a:r>
            <a:r>
              <a:rPr lang="en-US" sz="1400" b="1">
                <a:effectLst/>
              </a:rPr>
              <a:t>IEP cycle:  9/4/2024 – 10/27/2024</a:t>
            </a:r>
          </a:p>
          <a:p>
            <a:pPr marR="0">
              <a:lnSpc>
                <a:spcPct val="90000"/>
              </a:lnSpc>
              <a:spcBef>
                <a:spcPts val="0"/>
              </a:spcBef>
              <a:spcAft>
                <a:spcPts val="600"/>
              </a:spcAft>
            </a:pPr>
            <a:r>
              <a:rPr lang="en-US" sz="1400" b="1">
                <a:effectLst/>
              </a:rPr>
              <a:t>                        IEP cycle: 9/4/2024 – 2/17/2025</a:t>
            </a:r>
          </a:p>
          <a:p>
            <a:pPr marR="0">
              <a:lnSpc>
                <a:spcPct val="90000"/>
              </a:lnSpc>
              <a:spcBef>
                <a:spcPts val="0"/>
              </a:spcBef>
              <a:spcAft>
                <a:spcPts val="600"/>
              </a:spcAft>
            </a:pPr>
            <a:r>
              <a:rPr lang="en-US" sz="1400" b="1">
                <a:effectLst/>
              </a:rPr>
              <a:t>                        IEP cycle: 9/4/2024 – 4/23/2024</a:t>
            </a:r>
          </a:p>
          <a:p>
            <a:pPr marR="0">
              <a:lnSpc>
                <a:spcPct val="90000"/>
              </a:lnSpc>
              <a:spcBef>
                <a:spcPts val="0"/>
              </a:spcBef>
              <a:spcAft>
                <a:spcPts val="600"/>
              </a:spcAft>
            </a:pPr>
            <a:r>
              <a:rPr lang="en-US" sz="1400" b="1">
                <a:effectLst/>
              </a:rPr>
              <a:t>All students on an IEP will be assigned a liaison. This person will be a person licensed in Special Education and will serve as the student’s case manager. This is essentially the student and the parent/guardian’s “go-to” for progress updates and any supports needed.</a:t>
            </a:r>
          </a:p>
          <a:p>
            <a:pPr marR="0">
              <a:lnSpc>
                <a:spcPct val="90000"/>
              </a:lnSpc>
              <a:spcBef>
                <a:spcPts val="0"/>
              </a:spcBef>
              <a:spcAft>
                <a:spcPts val="600"/>
              </a:spcAft>
            </a:pPr>
            <a:r>
              <a:rPr lang="en-US" sz="1400" b="1">
                <a:effectLst/>
              </a:rPr>
              <a:t>The team at Shawsheen will do the IEP annual review or re-evaluation according to the end dates.</a:t>
            </a:r>
          </a:p>
          <a:p>
            <a:pPr marR="0">
              <a:lnSpc>
                <a:spcPct val="90000"/>
              </a:lnSpc>
              <a:spcBef>
                <a:spcPts val="0"/>
              </a:spcBef>
              <a:spcAft>
                <a:spcPts val="600"/>
              </a:spcAft>
            </a:pPr>
            <a:r>
              <a:rPr lang="en-US" sz="1400" b="1" u="sng">
                <a:effectLst/>
              </a:rPr>
              <a:t>It will be very important for you to send us back the electronically signed IEP by the first day of school so that we can provide the services outlined in the IEP for your student.</a:t>
            </a:r>
          </a:p>
          <a:p>
            <a:pPr marR="0">
              <a:lnSpc>
                <a:spcPct val="90000"/>
              </a:lnSpc>
              <a:spcBef>
                <a:spcPts val="0"/>
              </a:spcBef>
              <a:spcAft>
                <a:spcPts val="600"/>
              </a:spcAft>
            </a:pPr>
            <a:r>
              <a:rPr lang="en-US" sz="1400" b="1">
                <a:effectLst/>
              </a:rPr>
              <a:t> </a:t>
            </a:r>
          </a:p>
        </p:txBody>
      </p:sp>
      <p:sp>
        <p:nvSpPr>
          <p:cNvPr id="2" name="TextBox 1">
            <a:extLst>
              <a:ext uri="{FF2B5EF4-FFF2-40B4-BE49-F238E27FC236}">
                <a16:creationId xmlns:a16="http://schemas.microsoft.com/office/drawing/2014/main" id="{19666900-D17A-94B3-EE61-B4DBCDCB7C53}"/>
              </a:ext>
            </a:extLst>
          </p:cNvPr>
          <p:cNvSpPr txBox="1"/>
          <p:nvPr/>
        </p:nvSpPr>
        <p:spPr>
          <a:xfrm>
            <a:off x="526073" y="497356"/>
            <a:ext cx="11139854" cy="855583"/>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440" kern="1200">
                <a:solidFill>
                  <a:srgbClr val="FFFFFF"/>
                </a:solidFill>
                <a:latin typeface="+mj-lt"/>
                <a:ea typeface="+mj-ea"/>
                <a:cs typeface="+mj-cs"/>
              </a:rPr>
              <a:t>IE</a:t>
            </a:r>
          </a:p>
        </p:txBody>
      </p:sp>
      <p:sp>
        <p:nvSpPr>
          <p:cNvPr id="8" name="TextBox 7">
            <a:extLst>
              <a:ext uri="{FF2B5EF4-FFF2-40B4-BE49-F238E27FC236}">
                <a16:creationId xmlns:a16="http://schemas.microsoft.com/office/drawing/2014/main" id="{4B8E86FF-7AE6-3EA2-F28C-5905846E4FD4}"/>
              </a:ext>
            </a:extLst>
          </p:cNvPr>
          <p:cNvSpPr txBox="1"/>
          <p:nvPr/>
        </p:nvSpPr>
        <p:spPr>
          <a:xfrm>
            <a:off x="-470517" y="537199"/>
            <a:ext cx="11139855" cy="646331"/>
          </a:xfrm>
          <a:prstGeom prst="rect">
            <a:avLst/>
          </a:prstGeom>
          <a:noFill/>
        </p:spPr>
        <p:txBody>
          <a:bodyPr wrap="square" rtlCol="0">
            <a:spAutoFit/>
          </a:bodyPr>
          <a:lstStyle/>
          <a:p>
            <a:pPr algn="ctr"/>
            <a:r>
              <a:rPr lang="en-US" sz="3600"/>
              <a:t>INDIVIDUALIZED EDUCATIONAL PROGRAM DETAILS</a:t>
            </a:r>
          </a:p>
        </p:txBody>
      </p:sp>
      <p:pic>
        <p:nvPicPr>
          <p:cNvPr id="12" name="Picture 11" descr="Pen placed on top of a signature line">
            <a:extLst>
              <a:ext uri="{FF2B5EF4-FFF2-40B4-BE49-F238E27FC236}">
                <a16:creationId xmlns:a16="http://schemas.microsoft.com/office/drawing/2014/main" id="{1C626A6F-05AE-5BD2-DB74-B0420E3236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9592" y="308229"/>
            <a:ext cx="1800524" cy="1200129"/>
          </a:xfrm>
          <a:prstGeom prst="rect">
            <a:avLst/>
          </a:prstGeom>
        </p:spPr>
      </p:pic>
    </p:spTree>
    <p:extLst>
      <p:ext uri="{BB962C8B-B14F-4D97-AF65-F5344CB8AC3E}">
        <p14:creationId xmlns:p14="http://schemas.microsoft.com/office/powerpoint/2010/main" val="49898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85BA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B477-7AF2-607B-0534-89F4AFC1E69B}"/>
              </a:ext>
            </a:extLst>
          </p:cNvPr>
          <p:cNvSpPr>
            <a:spLocks noGrp="1"/>
          </p:cNvSpPr>
          <p:nvPr>
            <p:ph type="title"/>
          </p:nvPr>
        </p:nvSpPr>
        <p:spPr>
          <a:xfrm>
            <a:off x="965200" y="513292"/>
            <a:ext cx="10515600" cy="616480"/>
          </a:xfrm>
        </p:spPr>
        <p:txBody>
          <a:bodyPr/>
          <a:lstStyle/>
          <a:p>
            <a:pPr algn="ctr"/>
            <a:r>
              <a:rPr lang="en-US" sz="3600" b="1" u="sng">
                <a:solidFill>
                  <a:schemeClr val="bg1"/>
                </a:solidFill>
                <a:ea typeface="Calibri Light"/>
                <a:cs typeface="Calibri Light"/>
              </a:rPr>
              <a:t>Special Education Parent Advisory Council (SEPAC)</a:t>
            </a:r>
            <a:endParaRPr lang="en-US" sz="3600">
              <a:solidFill>
                <a:schemeClr val="bg1"/>
              </a:solidFill>
              <a:ea typeface="Calibri Light"/>
              <a:cs typeface="Calibri Light"/>
            </a:endParaRPr>
          </a:p>
          <a:p>
            <a:endParaRPr lang="en-US">
              <a:ea typeface="Calibri Light"/>
              <a:cs typeface="Calibri Light"/>
            </a:endParaRPr>
          </a:p>
        </p:txBody>
      </p:sp>
      <p:sp>
        <p:nvSpPr>
          <p:cNvPr id="3" name="TextBox 2">
            <a:extLst>
              <a:ext uri="{FF2B5EF4-FFF2-40B4-BE49-F238E27FC236}">
                <a16:creationId xmlns:a16="http://schemas.microsoft.com/office/drawing/2014/main" id="{8AC87316-FC12-E367-B065-74B431140C6F}"/>
              </a:ext>
            </a:extLst>
          </p:cNvPr>
          <p:cNvSpPr txBox="1"/>
          <p:nvPr/>
        </p:nvSpPr>
        <p:spPr>
          <a:xfrm>
            <a:off x="78318" y="698198"/>
            <a:ext cx="1202780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a:solidFill>
                <a:schemeClr val="bg1"/>
              </a:solidFill>
              <a:latin typeface="Arial"/>
              <a:cs typeface="Segoe UI"/>
            </a:endParaRPr>
          </a:p>
          <a:p>
            <a:pPr algn="ctr"/>
            <a:endParaRPr lang="en-US" sz="1200">
              <a:solidFill>
                <a:schemeClr val="bg1"/>
              </a:solidFill>
              <a:latin typeface="Arial"/>
              <a:cs typeface="Segoe UI"/>
            </a:endParaRPr>
          </a:p>
          <a:p>
            <a:pPr algn="ctr"/>
            <a:r>
              <a:rPr lang="en-US" sz="1600">
                <a:solidFill>
                  <a:schemeClr val="bg1"/>
                </a:solidFill>
                <a:latin typeface="Arial"/>
                <a:cs typeface="Segoe UI"/>
              </a:rPr>
              <a:t>The Shawsheen Technical High School Special Education Parent Advisory Council (SEPAC) is an all-volunteer organization of parents of children with disabilities who meet to learn more about Special Education. We host informational meetings and work with all stakeholders on pertinent issues that relate specifically  to Special Education.</a:t>
            </a:r>
          </a:p>
        </p:txBody>
      </p:sp>
      <p:sp>
        <p:nvSpPr>
          <p:cNvPr id="5" name="TextBox 4">
            <a:extLst>
              <a:ext uri="{FF2B5EF4-FFF2-40B4-BE49-F238E27FC236}">
                <a16:creationId xmlns:a16="http://schemas.microsoft.com/office/drawing/2014/main" id="{1D196EBD-FF18-D255-84C4-1C86D847BB23}"/>
              </a:ext>
            </a:extLst>
          </p:cNvPr>
          <p:cNvSpPr txBox="1"/>
          <p:nvPr/>
        </p:nvSpPr>
        <p:spPr>
          <a:xfrm>
            <a:off x="87114" y="1791443"/>
            <a:ext cx="11879914" cy="2732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rgbClr val="333333"/>
                </a:solidFill>
                <a:latin typeface="Arial"/>
                <a:cs typeface="Arial"/>
              </a:rPr>
              <a:t>                                                                        </a:t>
            </a:r>
            <a:endParaRPr lang="en-US"/>
          </a:p>
          <a:p>
            <a:r>
              <a:rPr lang="en-US" sz="1100" b="1">
                <a:solidFill>
                  <a:schemeClr val="bg1"/>
                </a:solidFill>
                <a:latin typeface="Arial"/>
                <a:cs typeface="Arial"/>
              </a:rPr>
              <a:t>                                          </a:t>
            </a:r>
            <a:r>
              <a:rPr lang="en-US" sz="1600" b="1" u="sng">
                <a:solidFill>
                  <a:schemeClr val="bg1"/>
                </a:solidFill>
                <a:latin typeface="Arial"/>
                <a:cs typeface="Arial"/>
              </a:rPr>
              <a:t>Purpose</a:t>
            </a:r>
            <a:r>
              <a:rPr lang="en-US" sz="1600" b="1">
                <a:solidFill>
                  <a:schemeClr val="bg1"/>
                </a:solidFill>
                <a:latin typeface="Arial"/>
                <a:cs typeface="Arial"/>
              </a:rPr>
              <a:t>​</a:t>
            </a:r>
            <a:endParaRPr lang="en-US" sz="1600" b="1">
              <a:solidFill>
                <a:schemeClr val="bg1"/>
              </a:solidFill>
              <a:ea typeface="Calibri"/>
              <a:cs typeface="Calibri"/>
            </a:endParaRPr>
          </a:p>
          <a:p>
            <a:r>
              <a:rPr lang="en-US" sz="1600">
                <a:solidFill>
                  <a:schemeClr val="bg1"/>
                </a:solidFill>
                <a:latin typeface="Arial"/>
                <a:cs typeface="Arial"/>
              </a:rPr>
              <a:t>          The purpose of the Shawsheen Technical High School Parent Advisory Council (SEPAC) is to provide information and support to parents of children with special needs. They will work to:​</a:t>
            </a:r>
          </a:p>
          <a:p>
            <a:pPr marL="628650" lvl="1" indent="-171450">
              <a:buFont typeface="Arial"/>
              <a:buChar char="•"/>
            </a:pPr>
            <a:r>
              <a:rPr lang="en-US" sz="1600">
                <a:solidFill>
                  <a:schemeClr val="bg1"/>
                </a:solidFill>
                <a:latin typeface="Arial"/>
                <a:cs typeface="Arial"/>
              </a:rPr>
              <a:t>   Advise the Director of Support Services and the School Committee on the operation and development of Special Education programs.​</a:t>
            </a:r>
          </a:p>
          <a:p>
            <a:pPr marL="742950" lvl="1" indent="-285750">
              <a:buFont typeface="Arial"/>
              <a:buChar char="•"/>
            </a:pPr>
            <a:r>
              <a:rPr lang="en-US" sz="1600">
                <a:solidFill>
                  <a:schemeClr val="bg1"/>
                </a:solidFill>
                <a:latin typeface="Arial"/>
                <a:cs typeface="Arial"/>
              </a:rPr>
              <a:t>Establish better understanding and communication between parents/ guardians and school officials.​</a:t>
            </a:r>
          </a:p>
          <a:p>
            <a:pPr marL="742950" lvl="1" indent="-285750">
              <a:buFont typeface="Arial"/>
              <a:buChar char="•"/>
            </a:pPr>
            <a:r>
              <a:rPr lang="en-US" sz="1600">
                <a:solidFill>
                  <a:schemeClr val="bg1"/>
                </a:solidFill>
                <a:latin typeface="Arial"/>
                <a:cs typeface="Arial"/>
              </a:rPr>
              <a:t>Establish a network of support between parents with similar needs.​</a:t>
            </a:r>
          </a:p>
          <a:p>
            <a:pPr marL="742950" lvl="1" indent="-285750">
              <a:buFont typeface="Arial"/>
              <a:buChar char="•"/>
            </a:pPr>
            <a:r>
              <a:rPr lang="en-US" sz="1600">
                <a:solidFill>
                  <a:schemeClr val="bg1"/>
                </a:solidFill>
                <a:latin typeface="Arial"/>
                <a:cs typeface="Arial"/>
              </a:rPr>
              <a:t>Promote communication and programs within the community and to encourage understanding, acceptance and inclusion of children with special needs.​</a:t>
            </a:r>
          </a:p>
          <a:p>
            <a:pPr marL="742950" lvl="1" indent="-285750">
              <a:buFont typeface="Arial"/>
              <a:buChar char="•"/>
            </a:pPr>
            <a:r>
              <a:rPr lang="en-US" sz="1600">
                <a:solidFill>
                  <a:schemeClr val="bg1"/>
                </a:solidFill>
                <a:latin typeface="Arial"/>
                <a:cs typeface="Arial"/>
              </a:rPr>
              <a:t>Provide informational forums to parents, educators, students and professionals involved with children with special needs.​</a:t>
            </a:r>
          </a:p>
        </p:txBody>
      </p:sp>
      <p:sp>
        <p:nvSpPr>
          <p:cNvPr id="6" name="TextBox 5">
            <a:extLst>
              <a:ext uri="{FF2B5EF4-FFF2-40B4-BE49-F238E27FC236}">
                <a16:creationId xmlns:a16="http://schemas.microsoft.com/office/drawing/2014/main" id="{F195BEBB-0DA5-5B0E-2269-489F279CB82F}"/>
              </a:ext>
            </a:extLst>
          </p:cNvPr>
          <p:cNvSpPr txBox="1"/>
          <p:nvPr/>
        </p:nvSpPr>
        <p:spPr>
          <a:xfrm>
            <a:off x="240228" y="4654164"/>
            <a:ext cx="1152571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u="sng">
                <a:solidFill>
                  <a:srgbClr val="FFFFFF"/>
                </a:solidFill>
                <a:latin typeface="Arial"/>
                <a:cs typeface="Segoe UI"/>
              </a:rPr>
              <a:t>Membership</a:t>
            </a:r>
            <a:r>
              <a:rPr lang="en-US" sz="1600">
                <a:solidFill>
                  <a:srgbClr val="FFFFFF"/>
                </a:solidFill>
                <a:latin typeface="Arial"/>
                <a:cs typeface="Segoe UI"/>
              </a:rPr>
              <a:t>​</a:t>
            </a:r>
          </a:p>
          <a:p>
            <a:pPr algn="ctr"/>
            <a:r>
              <a:rPr lang="en-US" sz="1600">
                <a:solidFill>
                  <a:srgbClr val="FFFFFF"/>
                </a:solidFill>
                <a:latin typeface="Arial"/>
                <a:cs typeface="Segoe UI"/>
              </a:rPr>
              <a:t> Membership is open to any resident of the Shawsheen Technical High School District of Bedford, Billerica, Burlington, Tewksbury, and Wilmington.  Notice of the Special Education Parent Advisory Council (SEPAC) meetings are posted on the school web-site and through a school-wide email notification.​</a:t>
            </a:r>
            <a:endParaRPr lang="en-US" sz="1600">
              <a:ea typeface="Calibri"/>
              <a:cs typeface="Calibri"/>
            </a:endParaRPr>
          </a:p>
          <a:p>
            <a:pPr algn="ctr"/>
            <a:r>
              <a:rPr lang="en-US" sz="1600">
                <a:solidFill>
                  <a:srgbClr val="FFFFFF"/>
                </a:solidFill>
                <a:latin typeface="Arial"/>
                <a:cs typeface="Segoe UI"/>
              </a:rPr>
              <a:t>We welcome your participation!  If you are interested in becoming a member or would like more information about the Shawsheen Technical High School Special Education Parent Advisory Council, please contact the Jeff Albert, Director of Support Services at 978-671-3648 or </a:t>
            </a:r>
            <a:r>
              <a:rPr lang="en-US" sz="1600" u="sng">
                <a:solidFill>
                  <a:srgbClr val="FFFFFF"/>
                </a:solidFill>
                <a:latin typeface="Arial"/>
                <a:cs typeface="Segoe UI"/>
                <a:hlinkClick r:id="rId2">
                  <a:extLst>
                    <a:ext uri="{A12FA001-AC4F-418D-AE19-62706E023703}">
                      <ahyp:hlinkClr xmlns:ahyp="http://schemas.microsoft.com/office/drawing/2018/hyperlinkcolor" val="tx"/>
                    </a:ext>
                  </a:extLst>
                </a:hlinkClick>
              </a:rPr>
              <a:t>jalbert@shawtech.org</a:t>
            </a:r>
            <a:r>
              <a:rPr lang="en-US" sz="1600">
                <a:solidFill>
                  <a:srgbClr val="FFFFFF"/>
                </a:solidFill>
                <a:latin typeface="Arial"/>
                <a:cs typeface="Segoe UI"/>
              </a:rPr>
              <a:t>. ​</a:t>
            </a:r>
          </a:p>
        </p:txBody>
      </p:sp>
      <p:pic>
        <p:nvPicPr>
          <p:cNvPr id="7" name="Picture 6" descr="Handshake Free Stock Photo - Public Domain Pictures">
            <a:extLst>
              <a:ext uri="{FF2B5EF4-FFF2-40B4-BE49-F238E27FC236}">
                <a16:creationId xmlns:a16="http://schemas.microsoft.com/office/drawing/2014/main" id="{CF3FDB79-3D60-3F94-434F-41F75A6B6E77}"/>
              </a:ext>
            </a:extLst>
          </p:cNvPr>
          <p:cNvPicPr>
            <a:picLocks noChangeAspect="1"/>
          </p:cNvPicPr>
          <p:nvPr/>
        </p:nvPicPr>
        <p:blipFill>
          <a:blip r:embed="rId3"/>
          <a:stretch>
            <a:fillRect/>
          </a:stretch>
        </p:blipFill>
        <p:spPr>
          <a:xfrm>
            <a:off x="11094720" y="140920"/>
            <a:ext cx="1016923" cy="836417"/>
          </a:xfrm>
          <a:prstGeom prst="rect">
            <a:avLst/>
          </a:prstGeom>
        </p:spPr>
      </p:pic>
      <p:pic>
        <p:nvPicPr>
          <p:cNvPr id="11" name="Picture 10" descr="Clipart - handshake 01">
            <a:extLst>
              <a:ext uri="{FF2B5EF4-FFF2-40B4-BE49-F238E27FC236}">
                <a16:creationId xmlns:a16="http://schemas.microsoft.com/office/drawing/2014/main" id="{9A6B55CC-2E4E-50EE-83BE-D3A9200191DB}"/>
              </a:ext>
            </a:extLst>
          </p:cNvPr>
          <p:cNvPicPr>
            <a:picLocks noChangeAspect="1"/>
          </p:cNvPicPr>
          <p:nvPr/>
        </p:nvPicPr>
        <p:blipFill>
          <a:blip r:embed="rId4"/>
          <a:stretch>
            <a:fillRect/>
          </a:stretch>
        </p:blipFill>
        <p:spPr>
          <a:xfrm>
            <a:off x="238479" y="246137"/>
            <a:ext cx="1155898" cy="729344"/>
          </a:xfrm>
          <a:prstGeom prst="rect">
            <a:avLst/>
          </a:prstGeom>
        </p:spPr>
      </p:pic>
    </p:spTree>
    <p:extLst>
      <p:ext uri="{BB962C8B-B14F-4D97-AF65-F5344CB8AC3E}">
        <p14:creationId xmlns:p14="http://schemas.microsoft.com/office/powerpoint/2010/main" val="132417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rgbClr val="C29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526126C3-A838-6204-413C-0CE7B7D1770A}"/>
              </a:ext>
            </a:extLst>
          </p:cNvPr>
          <p:cNvSpPr>
            <a:spLocks noGrp="1"/>
          </p:cNvSpPr>
          <p:nvPr>
            <p:ph type="title"/>
          </p:nvPr>
        </p:nvSpPr>
        <p:spPr>
          <a:xfrm>
            <a:off x="918427" y="885760"/>
            <a:ext cx="5412433" cy="4919214"/>
          </a:xfrm>
        </p:spPr>
        <p:txBody>
          <a:bodyPr vert="horz" lIns="91440" tIns="45720" rIns="91440" bIns="45720" rtlCol="0" anchor="t">
            <a:normAutofit/>
          </a:bodyPr>
          <a:lstStyle/>
          <a:p>
            <a:pPr algn="ctr"/>
            <a:r>
              <a:rPr lang="en-US" sz="3600" b="1" dirty="0">
                <a:latin typeface="Cavolini"/>
                <a:cs typeface="Cavolini"/>
              </a:rPr>
              <a:t>Thank you for attending and welcome</a:t>
            </a:r>
            <a:r>
              <a:rPr lang="en-US" sz="3600" b="1" kern="1200" dirty="0">
                <a:latin typeface="Cavolini"/>
                <a:cs typeface="Cavolini"/>
              </a:rPr>
              <a:t> To </a:t>
            </a:r>
            <a:r>
              <a:rPr lang="en-US" sz="3600" b="1" dirty="0">
                <a:latin typeface="Cavolini"/>
                <a:cs typeface="Cavolini"/>
              </a:rPr>
              <a:t>Shawsheen</a:t>
            </a:r>
            <a:r>
              <a:rPr lang="en-US" sz="3600" b="1" kern="1200" dirty="0">
                <a:latin typeface="Cavolini"/>
                <a:cs typeface="Cavolini"/>
              </a:rPr>
              <a:t> </a:t>
            </a:r>
            <a:r>
              <a:rPr lang="en-US" sz="3600" b="1" dirty="0">
                <a:latin typeface="Cavolini"/>
                <a:cs typeface="Cavolini"/>
              </a:rPr>
              <a:t>Tech's Ram</a:t>
            </a:r>
            <a:r>
              <a:rPr lang="en-US" sz="3600" b="1" kern="1200" dirty="0">
                <a:latin typeface="Cavolini"/>
                <a:cs typeface="Cavolini"/>
              </a:rPr>
              <a:t> Family</a:t>
            </a:r>
          </a:p>
        </p:txBody>
      </p:sp>
      <p:pic>
        <p:nvPicPr>
          <p:cNvPr id="3" name="Picture 2" descr="Shawsheen Athletics (@shawtech_sports) / X">
            <a:extLst>
              <a:ext uri="{FF2B5EF4-FFF2-40B4-BE49-F238E27FC236}">
                <a16:creationId xmlns:a16="http://schemas.microsoft.com/office/drawing/2014/main" id="{C65A3BE6-638E-B463-5381-2A47F65D1F60}"/>
              </a:ext>
            </a:extLst>
          </p:cNvPr>
          <p:cNvPicPr>
            <a:picLocks noChangeAspect="1"/>
          </p:cNvPicPr>
          <p:nvPr/>
        </p:nvPicPr>
        <p:blipFill>
          <a:blip r:embed="rId2"/>
          <a:stretch>
            <a:fillRect/>
          </a:stretch>
        </p:blipFill>
        <p:spPr>
          <a:xfrm>
            <a:off x="6850519" y="1469266"/>
            <a:ext cx="4018430" cy="4018430"/>
          </a:xfrm>
          <a:prstGeom prst="rect">
            <a:avLst/>
          </a:prstGeom>
        </p:spPr>
      </p:pic>
      <p:pic>
        <p:nvPicPr>
          <p:cNvPr id="4" name="Picture 3" descr="Shawsheen Basketball (@shawsheenhoops) / X">
            <a:extLst>
              <a:ext uri="{FF2B5EF4-FFF2-40B4-BE49-F238E27FC236}">
                <a16:creationId xmlns:a16="http://schemas.microsoft.com/office/drawing/2014/main" id="{2C096CBD-4314-5C47-0B36-944182A86BBE}"/>
              </a:ext>
            </a:extLst>
          </p:cNvPr>
          <p:cNvPicPr>
            <a:picLocks noChangeAspect="1"/>
          </p:cNvPicPr>
          <p:nvPr/>
        </p:nvPicPr>
        <p:blipFill>
          <a:blip r:embed="rId3"/>
          <a:stretch>
            <a:fillRect/>
          </a:stretch>
        </p:blipFill>
        <p:spPr>
          <a:xfrm>
            <a:off x="2409702" y="3483427"/>
            <a:ext cx="2424546" cy="2434442"/>
          </a:xfrm>
          <a:prstGeom prst="rect">
            <a:avLst/>
          </a:prstGeom>
        </p:spPr>
      </p:pic>
    </p:spTree>
    <p:extLst>
      <p:ext uri="{BB962C8B-B14F-4D97-AF65-F5344CB8AC3E}">
        <p14:creationId xmlns:p14="http://schemas.microsoft.com/office/powerpoint/2010/main" val="7686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868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223C-332E-35FD-34AF-21C6635428CA}"/>
              </a:ext>
            </a:extLst>
          </p:cNvPr>
          <p:cNvSpPr>
            <a:spLocks noGrp="1"/>
          </p:cNvSpPr>
          <p:nvPr>
            <p:ph type="title"/>
          </p:nvPr>
        </p:nvSpPr>
        <p:spPr>
          <a:xfrm>
            <a:off x="3200400" y="3795369"/>
            <a:ext cx="7991475" cy="901972"/>
          </a:xfrm>
          <a:effectLst>
            <a:outerShdw blurRad="50800" dist="38100" dir="2700000" algn="tl" rotWithShape="0">
              <a:prstClr val="black">
                <a:alpha val="40000"/>
              </a:prstClr>
            </a:outerShdw>
          </a:effectLst>
        </p:spPr>
        <p:txBody>
          <a:bodyPr vert="horz" lIns="91440" tIns="45720" rIns="91440" bIns="45720" rtlCol="0" anchor="t">
            <a:normAutofit fontScale="90000"/>
          </a:bodyPr>
          <a:lstStyle/>
          <a:p>
            <a:r>
              <a:rPr lang="en-US" sz="5000" b="1"/>
              <a:t>  </a:t>
            </a:r>
            <a:r>
              <a:rPr lang="en-US" sz="5000" b="1">
                <a:latin typeface="Times New Roman" panose="02020603050405020304" pitchFamily="18" charset="0"/>
                <a:ea typeface="Calibri"/>
                <a:cs typeface="Times New Roman" panose="02020603050405020304" pitchFamily="18" charset="0"/>
              </a:rPr>
              <a:t>WELCOME </a:t>
            </a:r>
            <a:r>
              <a:rPr lang="en-US" sz="5000" b="1">
                <a:latin typeface="Times New Roman" panose="02020603050405020304" pitchFamily="18" charset="0"/>
                <a:cs typeface="Times New Roman" panose="02020603050405020304" pitchFamily="18" charset="0"/>
              </a:rPr>
              <a:t>Class of 2028 </a:t>
            </a:r>
            <a:br>
              <a:rPr lang="en-US" sz="3200" b="1">
                <a:ea typeface="Calibri Light"/>
                <a:cs typeface="Calibri Light"/>
              </a:rPr>
            </a:br>
            <a:br>
              <a:rPr lang="en-US" sz="7200" b="1"/>
            </a:br>
            <a:endParaRPr lang="en-US" sz="7200" b="1">
              <a:ea typeface="Calibri Light"/>
              <a:cs typeface="Calibri Light"/>
            </a:endParaRPr>
          </a:p>
        </p:txBody>
      </p:sp>
      <p:sp>
        <p:nvSpPr>
          <p:cNvPr id="13" name="Freeform: Shape 12">
            <a:extLst>
              <a:ext uri="{FF2B5EF4-FFF2-40B4-BE49-F238E27FC236}">
                <a16:creationId xmlns:a16="http://schemas.microsoft.com/office/drawing/2014/main" id="{2E2D6188-24E5-426A-BB2A-3FA2D6B9C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1"/>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208BC59-C84F-483F-80CD-FAEC7422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3"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descr="A picture containing text, clipart&#10;&#10;Description automatically generated">
            <a:extLst>
              <a:ext uri="{FF2B5EF4-FFF2-40B4-BE49-F238E27FC236}">
                <a16:creationId xmlns:a16="http://schemas.microsoft.com/office/drawing/2014/main" id="{69970FDC-9B1D-6571-79C9-3384000C6A3E}"/>
              </a:ext>
            </a:extLst>
          </p:cNvPr>
          <p:cNvPicPr>
            <a:picLocks noChangeAspect="1"/>
          </p:cNvPicPr>
          <p:nvPr/>
        </p:nvPicPr>
        <p:blipFill>
          <a:blip r:embed="rId2"/>
          <a:stretch>
            <a:fillRect/>
          </a:stretch>
        </p:blipFill>
        <p:spPr>
          <a:xfrm>
            <a:off x="121627" y="3587738"/>
            <a:ext cx="2812663" cy="841035"/>
          </a:xfrm>
          <a:prstGeom prst="rect">
            <a:avLst/>
          </a:prstGeom>
        </p:spPr>
      </p:pic>
      <p:sp>
        <p:nvSpPr>
          <p:cNvPr id="21" name="Freeform: Shape 20">
            <a:extLst>
              <a:ext uri="{FF2B5EF4-FFF2-40B4-BE49-F238E27FC236}">
                <a16:creationId xmlns:a16="http://schemas.microsoft.com/office/drawing/2014/main" id="{A1DABD52-05DF-4F31-AFB9-B330D8BE4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picture containing diagram&#10;&#10;Description automatically generated">
            <a:extLst>
              <a:ext uri="{FF2B5EF4-FFF2-40B4-BE49-F238E27FC236}">
                <a16:creationId xmlns:a16="http://schemas.microsoft.com/office/drawing/2014/main" id="{225252C0-8AAC-0CCF-5C25-500437E15F10}"/>
              </a:ext>
            </a:extLst>
          </p:cNvPr>
          <p:cNvPicPr>
            <a:picLocks noChangeAspect="1"/>
          </p:cNvPicPr>
          <p:nvPr/>
        </p:nvPicPr>
        <p:blipFill>
          <a:blip r:embed="rId3"/>
          <a:stretch>
            <a:fillRect/>
          </a:stretch>
        </p:blipFill>
        <p:spPr>
          <a:xfrm>
            <a:off x="6001304" y="1177827"/>
            <a:ext cx="1908699" cy="1925907"/>
          </a:xfrm>
          <a:prstGeom prst="rect">
            <a:avLst/>
          </a:prstGeom>
        </p:spPr>
      </p:pic>
      <p:sp>
        <p:nvSpPr>
          <p:cNvPr id="25" name="Freeform: Shape 24">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8E4F04B5-4D4A-4F70-8549-384AF5351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0"/>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Logo&#10;&#10;Description automatically generated">
            <a:extLst>
              <a:ext uri="{FF2B5EF4-FFF2-40B4-BE49-F238E27FC236}">
                <a16:creationId xmlns:a16="http://schemas.microsoft.com/office/drawing/2014/main" id="{4AFDA69B-9B10-CE88-2378-9BF0A670F8DE}"/>
              </a:ext>
            </a:extLst>
          </p:cNvPr>
          <p:cNvPicPr>
            <a:picLocks noGrp="1" noChangeAspect="1"/>
          </p:cNvPicPr>
          <p:nvPr>
            <p:ph idx="1"/>
          </p:nvPr>
        </p:nvPicPr>
        <p:blipFill>
          <a:blip r:embed="rId4"/>
          <a:stretch>
            <a:fillRect/>
          </a:stretch>
        </p:blipFill>
        <p:spPr>
          <a:xfrm>
            <a:off x="9676660" y="334956"/>
            <a:ext cx="2294189" cy="2255257"/>
          </a:xfrm>
          <a:prstGeom prst="rect">
            <a:avLst/>
          </a:prstGeom>
        </p:spPr>
      </p:pic>
      <p:sp>
        <p:nvSpPr>
          <p:cNvPr id="29" name="Freeform: Shape 28">
            <a:extLst>
              <a:ext uri="{FF2B5EF4-FFF2-40B4-BE49-F238E27FC236}">
                <a16:creationId xmlns:a16="http://schemas.microsoft.com/office/drawing/2014/main" id="{0D14DB62-3EB3-452E-89EE-30B0CDB0C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9" descr="A picture containing text&#10;&#10;Description automatically generated">
            <a:extLst>
              <a:ext uri="{FF2B5EF4-FFF2-40B4-BE49-F238E27FC236}">
                <a16:creationId xmlns:a16="http://schemas.microsoft.com/office/drawing/2014/main" id="{348A90D7-8CAB-BBD8-6D10-EA689C0E3458}"/>
              </a:ext>
            </a:extLst>
          </p:cNvPr>
          <p:cNvPicPr>
            <a:picLocks noChangeAspect="1"/>
          </p:cNvPicPr>
          <p:nvPr/>
        </p:nvPicPr>
        <p:blipFill>
          <a:blip r:embed="rId5"/>
          <a:stretch>
            <a:fillRect/>
          </a:stretch>
        </p:blipFill>
        <p:spPr>
          <a:xfrm>
            <a:off x="1784228" y="216533"/>
            <a:ext cx="2805527" cy="1503569"/>
          </a:xfrm>
          <a:prstGeom prst="rect">
            <a:avLst/>
          </a:prstGeom>
        </p:spPr>
      </p:pic>
      <p:pic>
        <p:nvPicPr>
          <p:cNvPr id="10" name="Picture 10" descr="Logo&#10;&#10;Description automatically generated">
            <a:extLst>
              <a:ext uri="{FF2B5EF4-FFF2-40B4-BE49-F238E27FC236}">
                <a16:creationId xmlns:a16="http://schemas.microsoft.com/office/drawing/2014/main" id="{153729A7-243E-B0CE-DF5E-4140B14A53FF}"/>
              </a:ext>
            </a:extLst>
          </p:cNvPr>
          <p:cNvPicPr>
            <a:picLocks noChangeAspect="1"/>
          </p:cNvPicPr>
          <p:nvPr/>
        </p:nvPicPr>
        <p:blipFill>
          <a:blip r:embed="rId6"/>
          <a:stretch>
            <a:fillRect/>
          </a:stretch>
        </p:blipFill>
        <p:spPr>
          <a:xfrm>
            <a:off x="9951868" y="4630327"/>
            <a:ext cx="2147130" cy="2228121"/>
          </a:xfrm>
          <a:prstGeom prst="rect">
            <a:avLst/>
          </a:prstGeom>
        </p:spPr>
      </p:pic>
      <p:pic>
        <p:nvPicPr>
          <p:cNvPr id="11" name="Picture 11">
            <a:extLst>
              <a:ext uri="{FF2B5EF4-FFF2-40B4-BE49-F238E27FC236}">
                <a16:creationId xmlns:a16="http://schemas.microsoft.com/office/drawing/2014/main" id="{2C98D276-2F49-7957-59CD-1FF305368E70}"/>
              </a:ext>
            </a:extLst>
          </p:cNvPr>
          <p:cNvPicPr>
            <a:picLocks noChangeAspect="1"/>
          </p:cNvPicPr>
          <p:nvPr/>
        </p:nvPicPr>
        <p:blipFill>
          <a:blip r:embed="rId7"/>
          <a:stretch>
            <a:fillRect/>
          </a:stretch>
        </p:blipFill>
        <p:spPr>
          <a:xfrm>
            <a:off x="567456" y="4499664"/>
            <a:ext cx="1956219" cy="1956219"/>
          </a:xfrm>
          <a:prstGeom prst="rect">
            <a:avLst/>
          </a:prstGeom>
        </p:spPr>
      </p:pic>
      <p:sp>
        <p:nvSpPr>
          <p:cNvPr id="5" name="Oval 4">
            <a:extLst>
              <a:ext uri="{FF2B5EF4-FFF2-40B4-BE49-F238E27FC236}">
                <a16:creationId xmlns:a16="http://schemas.microsoft.com/office/drawing/2014/main" id="{7A5AA6E9-7CBC-6BEA-9455-022E963DAA6B}"/>
              </a:ext>
            </a:extLst>
          </p:cNvPr>
          <p:cNvSpPr/>
          <p:nvPr/>
        </p:nvSpPr>
        <p:spPr>
          <a:xfrm>
            <a:off x="4463564" y="4626453"/>
            <a:ext cx="2650295" cy="2107440"/>
          </a:xfrm>
          <a:prstGeom prst="ellipse">
            <a:avLst/>
          </a:prstGeom>
          <a:solidFill>
            <a:schemeClr val="tx1"/>
          </a:solidFill>
          <a:ln w="142875">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Han    </a:t>
            </a:r>
          </a:p>
          <a:p>
            <a:pPr algn="ctr"/>
            <a:endParaRPr lang="en-US"/>
          </a:p>
          <a:p>
            <a:pPr algn="ctr"/>
            <a:r>
              <a:rPr lang="en-US"/>
              <a:t>H</a:t>
            </a:r>
          </a:p>
        </p:txBody>
      </p:sp>
      <p:pic>
        <p:nvPicPr>
          <p:cNvPr id="20" name="Picture 19" descr="A blue and silver logo&#10;&#10;Description automatically generated">
            <a:extLst>
              <a:ext uri="{FF2B5EF4-FFF2-40B4-BE49-F238E27FC236}">
                <a16:creationId xmlns:a16="http://schemas.microsoft.com/office/drawing/2014/main" id="{D3C46053-AE28-7FE4-4770-125D083C7341}"/>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274995" y="4812441"/>
            <a:ext cx="1082457" cy="908554"/>
          </a:xfrm>
          <a:prstGeom prst="rect">
            <a:avLst/>
          </a:prstGeom>
        </p:spPr>
      </p:pic>
      <p:sp>
        <p:nvSpPr>
          <p:cNvPr id="22" name="TextBox 21">
            <a:extLst>
              <a:ext uri="{FF2B5EF4-FFF2-40B4-BE49-F238E27FC236}">
                <a16:creationId xmlns:a16="http://schemas.microsoft.com/office/drawing/2014/main" id="{18E9ECF9-4989-142A-8BC3-B2E855AFFDF4}"/>
              </a:ext>
            </a:extLst>
          </p:cNvPr>
          <p:cNvSpPr txBox="1"/>
          <p:nvPr/>
        </p:nvSpPr>
        <p:spPr>
          <a:xfrm>
            <a:off x="2010668" y="7043112"/>
            <a:ext cx="1956219" cy="369332"/>
          </a:xfrm>
          <a:prstGeom prst="rect">
            <a:avLst/>
          </a:prstGeom>
          <a:noFill/>
        </p:spPr>
        <p:txBody>
          <a:bodyPr wrap="square" rtlCol="0">
            <a:spAutoFit/>
          </a:bodyPr>
          <a:lstStyle/>
          <a:p>
            <a:r>
              <a:rPr lang="en-US" sz="900">
                <a:hlinkClick r:id="rId9" tooltip="https://en.wikipedia.org/wiki/File:USAF_logo.png"/>
              </a:rPr>
              <a:t>This Photo</a:t>
            </a:r>
            <a:r>
              <a:rPr lang="en-US" sz="900"/>
              <a:t> by Unknown Author is licensed under </a:t>
            </a:r>
            <a:r>
              <a:rPr lang="en-US" sz="900">
                <a:hlinkClick r:id="rId10" tooltip="https://creativecommons.org/licenses/by-sa/3.0/"/>
              </a:rPr>
              <a:t>CC BY-SA</a:t>
            </a:r>
            <a:endParaRPr lang="en-US" sz="900"/>
          </a:p>
        </p:txBody>
      </p:sp>
      <p:sp>
        <p:nvSpPr>
          <p:cNvPr id="24" name="TextBox 23">
            <a:extLst>
              <a:ext uri="{FF2B5EF4-FFF2-40B4-BE49-F238E27FC236}">
                <a16:creationId xmlns:a16="http://schemas.microsoft.com/office/drawing/2014/main" id="{A41F579C-B7BF-6096-DF9C-9FB6BEBAF20E}"/>
              </a:ext>
            </a:extLst>
          </p:cNvPr>
          <p:cNvSpPr txBox="1"/>
          <p:nvPr/>
        </p:nvSpPr>
        <p:spPr>
          <a:xfrm>
            <a:off x="4609147" y="5808926"/>
            <a:ext cx="2344103" cy="369332"/>
          </a:xfrm>
          <a:prstGeom prst="rect">
            <a:avLst/>
          </a:prstGeom>
          <a:noFill/>
        </p:spPr>
        <p:txBody>
          <a:bodyPr wrap="square" rtlCol="0">
            <a:spAutoFit/>
          </a:bodyPr>
          <a:lstStyle/>
          <a:p>
            <a:pPr algn="ctr"/>
            <a:r>
              <a:rPr lang="en-US">
                <a:solidFill>
                  <a:schemeClr val="accent1">
                    <a:lumMod val="50000"/>
                  </a:schemeClr>
                </a:solidFill>
                <a:latin typeface="Congenial Black" panose="020F0502020204030204" pitchFamily="2" charset="0"/>
              </a:rPr>
              <a:t>Hanscom Students</a:t>
            </a:r>
          </a:p>
        </p:txBody>
      </p:sp>
      <p:sp>
        <p:nvSpPr>
          <p:cNvPr id="28" name="Oval 27">
            <a:extLst>
              <a:ext uri="{FF2B5EF4-FFF2-40B4-BE49-F238E27FC236}">
                <a16:creationId xmlns:a16="http://schemas.microsoft.com/office/drawing/2014/main" id="{5B5E7305-F982-BB7F-6890-9BE54474A516}"/>
              </a:ext>
            </a:extLst>
          </p:cNvPr>
          <p:cNvSpPr/>
          <p:nvPr/>
        </p:nvSpPr>
        <p:spPr>
          <a:xfrm>
            <a:off x="3774127" y="2666359"/>
            <a:ext cx="1420726" cy="1077069"/>
          </a:xfrm>
          <a:prstGeom prst="ellipse">
            <a:avLst/>
          </a:prstGeom>
          <a:solidFill>
            <a:schemeClr val="tx1"/>
          </a:solidFill>
          <a:ln w="88900">
            <a:solidFill>
              <a:schemeClr val="tx1">
                <a:lumMod val="65000"/>
                <a:alpha val="84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Pro</a:t>
            </a:r>
          </a:p>
        </p:txBody>
      </p:sp>
      <p:sp>
        <p:nvSpPr>
          <p:cNvPr id="30" name="Oval 29">
            <a:extLst>
              <a:ext uri="{FF2B5EF4-FFF2-40B4-BE49-F238E27FC236}">
                <a16:creationId xmlns:a16="http://schemas.microsoft.com/office/drawing/2014/main" id="{36A5A75F-7008-0A2A-166E-224EB64F08FA}"/>
              </a:ext>
            </a:extLst>
          </p:cNvPr>
          <p:cNvSpPr/>
          <p:nvPr/>
        </p:nvSpPr>
        <p:spPr>
          <a:xfrm>
            <a:off x="7562851" y="4499664"/>
            <a:ext cx="1355910" cy="1221331"/>
          </a:xfrm>
          <a:prstGeom prst="ellipse">
            <a:avLst/>
          </a:prstGeom>
          <a:solidFill>
            <a:schemeClr val="tx1"/>
          </a:solidFill>
          <a:ln w="107950">
            <a:solidFill>
              <a:schemeClr val="tx1">
                <a:lumMod val="65000"/>
                <a:alpha val="6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ln>
                <a:solidFill>
                  <a:schemeClr val="tx1">
                    <a:lumMod val="50000"/>
                  </a:schemeClr>
                </a:solidFill>
              </a:ln>
              <a:solidFill>
                <a:srgbClr val="7030A0"/>
              </a:solidFill>
              <a:latin typeface="Aptos Black" panose="020F0502020204030204" pitchFamily="34" charset="0"/>
            </a:endParaRPr>
          </a:p>
          <a:p>
            <a:pPr algn="ctr"/>
            <a:r>
              <a:rPr lang="en-US" sz="1400" b="1">
                <a:solidFill>
                  <a:srgbClr val="7030A0"/>
                </a:solidFill>
                <a:latin typeface="Berlin Sans FB Demi" panose="020E0802020502020306" pitchFamily="34" charset="0"/>
              </a:rPr>
              <a:t>Charter Schools Students</a:t>
            </a:r>
          </a:p>
          <a:p>
            <a:pPr algn="ctr"/>
            <a:endParaRPr lang="en-US" sz="1000"/>
          </a:p>
        </p:txBody>
      </p:sp>
      <p:sp>
        <p:nvSpPr>
          <p:cNvPr id="33" name="TextBox 32">
            <a:extLst>
              <a:ext uri="{FF2B5EF4-FFF2-40B4-BE49-F238E27FC236}">
                <a16:creationId xmlns:a16="http://schemas.microsoft.com/office/drawing/2014/main" id="{AC02E6EA-4B92-398B-6EE1-B3F32725F1C4}"/>
              </a:ext>
            </a:extLst>
          </p:cNvPr>
          <p:cNvSpPr txBox="1"/>
          <p:nvPr/>
        </p:nvSpPr>
        <p:spPr>
          <a:xfrm>
            <a:off x="4034645" y="2866640"/>
            <a:ext cx="857838" cy="738664"/>
          </a:xfrm>
          <a:prstGeom prst="rect">
            <a:avLst/>
          </a:prstGeom>
          <a:noFill/>
        </p:spPr>
        <p:txBody>
          <a:bodyPr wrap="square" rtlCol="0">
            <a:spAutoFit/>
          </a:bodyPr>
          <a:lstStyle/>
          <a:p>
            <a:pPr algn="ctr"/>
            <a:r>
              <a:rPr lang="en-US" sz="1400">
                <a:solidFill>
                  <a:srgbClr val="7030A0"/>
                </a:solidFill>
                <a:latin typeface="Berlin Sans FB Demi" panose="020E0802020502020306" pitchFamily="34" charset="0"/>
              </a:rPr>
              <a:t>Private School Students</a:t>
            </a:r>
          </a:p>
        </p:txBody>
      </p:sp>
    </p:spTree>
    <p:extLst>
      <p:ext uri="{BB962C8B-B14F-4D97-AF65-F5344CB8AC3E}">
        <p14:creationId xmlns:p14="http://schemas.microsoft.com/office/powerpoint/2010/main" val="382038836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Rectangle 1">
            <a:extLst>
              <a:ext uri="{FF2B5EF4-FFF2-40B4-BE49-F238E27FC236}">
                <a16:creationId xmlns:a16="http://schemas.microsoft.com/office/drawing/2014/main" id="{67121DCC-8B2B-82F8-0FBD-2A2965C3A135}"/>
              </a:ext>
            </a:extLst>
          </p:cNvPr>
          <p:cNvSpPr>
            <a:spLocks noChangeArrowheads="1"/>
          </p:cNvSpPr>
          <p:nvPr/>
        </p:nvSpPr>
        <p:spPr bwMode="auto">
          <a:xfrm>
            <a:off x="6582518" y="1710048"/>
            <a:ext cx="5346494" cy="28847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marR="0" lvl="0" algn="ctr" fontAlgn="base">
              <a:spcAft>
                <a:spcPts val="600"/>
              </a:spcAft>
              <a:buClrTx/>
              <a:buSzTx/>
              <a:tabLst/>
            </a:pPr>
            <a:r>
              <a:rPr kumimoji="0" lang="en-US" altLang="en-US" sz="1400" b="1" i="0" u="sng" strike="noStrike" cap="none" normalizeH="0" baseline="0">
                <a:ln>
                  <a:noFill/>
                </a:ln>
                <a:effectLst/>
                <a:latin typeface="Times New Roman"/>
                <a:cs typeface="Times New Roman"/>
              </a:rPr>
              <a:t>Core Values</a:t>
            </a:r>
            <a:endParaRPr lang="en-US" sz="1400">
              <a:latin typeface="Times New Roman"/>
              <a:ea typeface="Calibri" panose="020F0502020204030204"/>
              <a:cs typeface="Times New Roman"/>
            </a:endParaRPr>
          </a:p>
          <a:p>
            <a:pPr marR="0" lvl="0" fontAlgn="base">
              <a:spcAft>
                <a:spcPts val="600"/>
              </a:spcAft>
              <a:buClrTx/>
              <a:buSzTx/>
              <a:tabLst/>
            </a:pPr>
            <a:r>
              <a:rPr kumimoji="0" lang="en-US" altLang="en-US" sz="1400" b="0" i="1" u="none" strike="noStrike" cap="none" normalizeH="0" baseline="0">
                <a:ln>
                  <a:noFill/>
                </a:ln>
                <a:effectLst/>
                <a:latin typeface="Times New Roman"/>
                <a:cs typeface="Times New Roman"/>
              </a:rPr>
              <a:t>At the heart of our mission is our commitment to preparing students for adult life in a competitive world, which requires a strong work ethic, regardless of the career paths students pursue. For that reason, we determined the need to identify and prioritize core values for the SVTHS community.</a:t>
            </a:r>
            <a:endParaRPr lang="en-US" altLang="en-US" sz="1400" b="0" i="1" u="none" strike="noStrike" cap="none" normalizeH="0" baseline="0">
              <a:ln>
                <a:noFill/>
              </a:ln>
              <a:effectLst/>
              <a:latin typeface="Times New Roman"/>
              <a:cs typeface="Times New Roman"/>
            </a:endParaRPr>
          </a:p>
          <a:p>
            <a:pPr fontAlgn="base">
              <a:spcAft>
                <a:spcPts val="800"/>
              </a:spcAft>
            </a:pPr>
            <a:r>
              <a:rPr lang="en-US" altLang="en-US" sz="1400" i="1">
                <a:latin typeface="Times New Roman"/>
                <a:cs typeface="Times New Roman"/>
              </a:rPr>
              <a:t> </a:t>
            </a:r>
            <a:r>
              <a:rPr kumimoji="0" lang="en-US" altLang="en-US" sz="1400" b="0" i="1" u="none" strike="noStrike" cap="none" normalizeH="0" baseline="0">
                <a:ln>
                  <a:noFill/>
                </a:ln>
                <a:effectLst/>
                <a:latin typeface="Times New Roman"/>
                <a:cs typeface="Times New Roman"/>
              </a:rPr>
              <a:t>Core values define how everyone in our school community will work together to achieve the school’s mission. At SVTHS we have adopted the core values of </a:t>
            </a:r>
            <a:r>
              <a:rPr kumimoji="0" lang="en-US" altLang="en-US" sz="1400" b="1" i="1" u="none" strike="noStrike" cap="none" normalizeH="0" baseline="0">
                <a:ln>
                  <a:noFill/>
                </a:ln>
                <a:effectLst/>
                <a:latin typeface="Times New Roman"/>
                <a:cs typeface="Times New Roman"/>
              </a:rPr>
              <a:t>Accountability, Integrity, and Respect</a:t>
            </a:r>
            <a:r>
              <a:rPr kumimoji="0" lang="en-US" altLang="en-US" sz="1400" b="0" i="1" u="none" strike="noStrike" cap="none" normalizeH="0" baseline="0">
                <a:ln>
                  <a:noFill/>
                </a:ln>
                <a:effectLst/>
                <a:latin typeface="Times New Roman"/>
                <a:cs typeface="Times New Roman"/>
              </a:rPr>
              <a:t>. The core values we selected reflect values that are in demand from employers across all fields and are qualities we believe are essential for all SVTHS students and staff to exhibit.</a:t>
            </a:r>
            <a:endParaRPr lang="en-US" altLang="en-US" sz="1400" b="0" i="1" u="none" strike="noStrike" cap="none" normalizeH="0" baseline="0">
              <a:ln>
                <a:noFill/>
              </a:ln>
              <a:effectLst/>
              <a:latin typeface="Times New Roman"/>
              <a:cs typeface="Times New Roman"/>
            </a:endParaRPr>
          </a:p>
          <a:p>
            <a:pPr marL="0" marR="0" lvl="0" indent="-228600" fontAlgn="base">
              <a:spcBef>
                <a:spcPct val="0"/>
              </a:spcBef>
              <a:spcAft>
                <a:spcPts val="600"/>
              </a:spcAft>
              <a:buClrTx/>
              <a:buSzTx/>
              <a:buFont typeface="Arial" panose="020B0604020202020204" pitchFamily="34" charset="0"/>
              <a:buChar char="•"/>
              <a:tabLst/>
            </a:pPr>
            <a:endParaRPr lang="en-US" altLang="en-US" sz="1400" b="0" i="0" u="none" strike="noStrike" cap="none" normalizeH="0" baseline="0">
              <a:ln>
                <a:noFill/>
              </a:ln>
              <a:effectLst/>
              <a:ea typeface="Calibri" panose="020F0502020204030204"/>
              <a:cs typeface="Calibri" panose="020F0502020204030204"/>
            </a:endParaRPr>
          </a:p>
        </p:txBody>
      </p:sp>
      <p:graphicFrame>
        <p:nvGraphicFramePr>
          <p:cNvPr id="2" name="Table 1">
            <a:extLst>
              <a:ext uri="{FF2B5EF4-FFF2-40B4-BE49-F238E27FC236}">
                <a16:creationId xmlns:a16="http://schemas.microsoft.com/office/drawing/2014/main" id="{5723CF31-3746-B406-DA1A-C775008CEC24}"/>
              </a:ext>
            </a:extLst>
          </p:cNvPr>
          <p:cNvGraphicFramePr>
            <a:graphicFrameLocks noGrp="1"/>
          </p:cNvGraphicFramePr>
          <p:nvPr>
            <p:extLst>
              <p:ext uri="{D42A27DB-BD31-4B8C-83A1-F6EECF244321}">
                <p14:modId xmlns:p14="http://schemas.microsoft.com/office/powerpoint/2010/main" val="894477397"/>
              </p:ext>
            </p:extLst>
          </p:nvPr>
        </p:nvGraphicFramePr>
        <p:xfrm>
          <a:off x="6699662" y="4700649"/>
          <a:ext cx="5119703" cy="1939397"/>
        </p:xfrm>
        <a:graphic>
          <a:graphicData uri="http://schemas.openxmlformats.org/drawingml/2006/table">
            <a:tbl>
              <a:tblPr firstRow="1" firstCol="1" bandRow="1"/>
              <a:tblGrid>
                <a:gridCol w="1756451">
                  <a:extLst>
                    <a:ext uri="{9D8B030D-6E8A-4147-A177-3AD203B41FA5}">
                      <a16:colId xmlns:a16="http://schemas.microsoft.com/office/drawing/2014/main" val="327573725"/>
                    </a:ext>
                  </a:extLst>
                </a:gridCol>
                <a:gridCol w="1699569">
                  <a:extLst>
                    <a:ext uri="{9D8B030D-6E8A-4147-A177-3AD203B41FA5}">
                      <a16:colId xmlns:a16="http://schemas.microsoft.com/office/drawing/2014/main" val="3848608466"/>
                    </a:ext>
                  </a:extLst>
                </a:gridCol>
                <a:gridCol w="1663683">
                  <a:extLst>
                    <a:ext uri="{9D8B030D-6E8A-4147-A177-3AD203B41FA5}">
                      <a16:colId xmlns:a16="http://schemas.microsoft.com/office/drawing/2014/main" val="2239867301"/>
                    </a:ext>
                  </a:extLst>
                </a:gridCol>
              </a:tblGrid>
              <a:tr h="406155">
                <a:tc gridSpan="3">
                  <a:txBody>
                    <a:bodyPr/>
                    <a:lstStyle/>
                    <a:p>
                      <a:pPr marL="0" marR="0" algn="ctr" fontAlgn="t">
                        <a:spcBef>
                          <a:spcPts val="0"/>
                        </a:spcBef>
                        <a:spcAft>
                          <a:spcPts val="0"/>
                        </a:spcAft>
                      </a:pPr>
                      <a:r>
                        <a:rPr lang="en-US" sz="2000" b="1" i="0" u="none" strike="noStrike">
                          <a:solidFill>
                            <a:srgbClr val="7030A0"/>
                          </a:solidFill>
                          <a:effectLst/>
                          <a:latin typeface="Times New Roman"/>
                          <a:ea typeface="Times New Roman" panose="02020603050405020304" pitchFamily="18" charset="0"/>
                          <a:cs typeface="Arial"/>
                        </a:rPr>
                        <a:t>SVTHS Core Values</a:t>
                      </a:r>
                      <a:endParaRPr lang="en-US" sz="2000" b="1" i="0" u="none" strike="noStrike">
                        <a:solidFill>
                          <a:srgbClr val="7030A0"/>
                        </a:solidFill>
                        <a:effectLst/>
                        <a:latin typeface="Times New Roman"/>
                        <a:cs typeface="Arial"/>
                      </a:endParaRPr>
                    </a:p>
                  </a:txBody>
                  <a:tcPr marL="93882" marR="93882" marT="46941" marB="4694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5750792"/>
                  </a:ext>
                </a:extLst>
              </a:tr>
              <a:tr h="1533242">
                <a:tc>
                  <a:txBody>
                    <a:bodyPr/>
                    <a:lstStyle/>
                    <a:p>
                      <a:pPr marL="0" marR="0" algn="ctr" fontAlgn="t">
                        <a:spcBef>
                          <a:spcPts val="0"/>
                        </a:spcBef>
                        <a:spcAft>
                          <a:spcPts val="0"/>
                        </a:spcAft>
                      </a:pPr>
                      <a:r>
                        <a:rPr lang="en-US" sz="1400" b="1" i="0" u="none" strike="noStrike">
                          <a:solidFill>
                            <a:schemeClr val="bg1"/>
                          </a:solidFill>
                          <a:effectLst/>
                          <a:highlight>
                            <a:srgbClr val="000000"/>
                          </a:highlight>
                          <a:latin typeface="Times New Roman"/>
                          <a:ea typeface="Times New Roman" panose="02020603050405020304" pitchFamily="18" charset="0"/>
                          <a:cs typeface="Arial"/>
                        </a:rPr>
                        <a:t>Accountability</a:t>
                      </a:r>
                      <a:endParaRPr lang="en-US" sz="1400" b="0" i="0" u="none" strike="noStrike">
                        <a:solidFill>
                          <a:schemeClr val="bg1"/>
                        </a:solidFill>
                        <a:effectLst/>
                        <a:highlight>
                          <a:srgbClr val="000000"/>
                        </a:highlight>
                        <a:latin typeface="Times New Roman"/>
                        <a:cs typeface="Arial"/>
                      </a:endParaRPr>
                    </a:p>
                    <a:p>
                      <a:pPr marL="0" marR="0" algn="ctr" fontAlgn="t">
                        <a:spcBef>
                          <a:spcPts val="0"/>
                        </a:spcBef>
                        <a:spcAft>
                          <a:spcPts val="0"/>
                        </a:spcAft>
                      </a:pPr>
                      <a:endParaRPr lang="en-US" sz="1400" b="0" i="0" u="none" strike="noStrike">
                        <a:solidFill>
                          <a:schemeClr val="bg1"/>
                        </a:solidFill>
                        <a:effectLst/>
                        <a:highlight>
                          <a:srgbClr val="000000"/>
                        </a:highlight>
                        <a:latin typeface="Times New Roman"/>
                        <a:cs typeface="Arial"/>
                      </a:endParaRPr>
                    </a:p>
                    <a:p>
                      <a:pPr marL="0" marR="0" algn="ctr" fontAlgn="t">
                        <a:spcBef>
                          <a:spcPts val="0"/>
                        </a:spcBef>
                        <a:spcAft>
                          <a:spcPts val="0"/>
                        </a:spcAft>
                      </a:pPr>
                      <a:r>
                        <a:rPr lang="en-US" sz="1400" b="0" i="1" u="none" strike="noStrike">
                          <a:solidFill>
                            <a:schemeClr val="bg1"/>
                          </a:solidFill>
                          <a:effectLst/>
                          <a:highlight>
                            <a:srgbClr val="000000"/>
                          </a:highlight>
                          <a:latin typeface="Times New Roman"/>
                          <a:ea typeface="Times New Roman" panose="02020603050405020304" pitchFamily="18" charset="0"/>
                          <a:cs typeface="Arial"/>
                        </a:rPr>
                        <a:t>Take responsibility for your words, actions, and commitments.</a:t>
                      </a:r>
                      <a:endParaRPr lang="en-US" sz="1400" b="0" i="0" u="none" strike="noStrike">
                        <a:solidFill>
                          <a:schemeClr val="bg1"/>
                        </a:solidFill>
                        <a:effectLst/>
                        <a:highlight>
                          <a:srgbClr val="000000"/>
                        </a:highlight>
                        <a:latin typeface="Times New Roman"/>
                        <a:cs typeface="Arial"/>
                      </a:endParaRPr>
                    </a:p>
                    <a:p>
                      <a:pPr marL="0" marR="0" algn="ctr" fontAlgn="t">
                        <a:spcBef>
                          <a:spcPts val="0"/>
                        </a:spcBef>
                        <a:spcAft>
                          <a:spcPts val="0"/>
                        </a:spcAft>
                      </a:pPr>
                      <a:endParaRPr lang="en-US" sz="1400" b="0" i="0" u="none" strike="noStrike">
                        <a:solidFill>
                          <a:schemeClr val="bg1"/>
                        </a:solidFill>
                        <a:effectLst/>
                        <a:highlight>
                          <a:srgbClr val="000000"/>
                        </a:highlight>
                        <a:latin typeface="Times New Roman"/>
                        <a:cs typeface="Arial"/>
                      </a:endParaRPr>
                    </a:p>
                  </a:txBody>
                  <a:tcPr marL="70411" marR="70411" marT="97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t">
                        <a:spcBef>
                          <a:spcPts val="0"/>
                        </a:spcBef>
                        <a:spcAft>
                          <a:spcPts val="0"/>
                        </a:spcAft>
                      </a:pPr>
                      <a:r>
                        <a:rPr lang="en-US" sz="1400" b="1" i="0" u="none" strike="noStrike">
                          <a:solidFill>
                            <a:srgbClr val="000000"/>
                          </a:solidFill>
                          <a:effectLst/>
                          <a:highlight>
                            <a:srgbClr val="D5B8EA"/>
                          </a:highlight>
                          <a:latin typeface="Times New Roman"/>
                          <a:ea typeface="Times New Roman" panose="02020603050405020304" pitchFamily="18" charset="0"/>
                          <a:cs typeface="Arial"/>
                        </a:rPr>
                        <a:t>Integrity</a:t>
                      </a:r>
                      <a:endParaRPr lang="en-US" sz="1400" b="0" i="0" u="none" strike="noStrike">
                        <a:effectLst/>
                        <a:highlight>
                          <a:srgbClr val="D5B8EA"/>
                        </a:highlight>
                        <a:latin typeface="Times New Roman"/>
                        <a:cs typeface="Arial"/>
                      </a:endParaRPr>
                    </a:p>
                    <a:p>
                      <a:pPr marL="0" marR="0" algn="ctr" fontAlgn="t">
                        <a:spcBef>
                          <a:spcPts val="0"/>
                        </a:spcBef>
                        <a:spcAft>
                          <a:spcPts val="0"/>
                        </a:spcAft>
                      </a:pPr>
                      <a:endParaRPr lang="en-US" sz="1400" b="0" i="0" u="none" strike="noStrike">
                        <a:effectLst/>
                        <a:highlight>
                          <a:srgbClr val="D5B8EA"/>
                        </a:highlight>
                        <a:latin typeface="Times New Roman"/>
                        <a:cs typeface="Arial"/>
                      </a:endParaRPr>
                    </a:p>
                    <a:p>
                      <a:pPr marL="0" marR="0" algn="ctr" fontAlgn="t">
                        <a:spcBef>
                          <a:spcPts val="0"/>
                        </a:spcBef>
                        <a:spcAft>
                          <a:spcPts val="0"/>
                        </a:spcAft>
                      </a:pPr>
                      <a:r>
                        <a:rPr lang="en-US" sz="1400" b="0" i="1" u="none" strike="noStrike">
                          <a:solidFill>
                            <a:srgbClr val="000000"/>
                          </a:solidFill>
                          <a:effectLst/>
                          <a:highlight>
                            <a:srgbClr val="D5B8EA"/>
                          </a:highlight>
                          <a:latin typeface="Times New Roman"/>
                          <a:ea typeface="Times New Roman" panose="02020603050405020304" pitchFamily="18" charset="0"/>
                          <a:cs typeface="Arial"/>
                        </a:rPr>
                        <a:t>Be honest and do the right thing, even when no one else is watching.</a:t>
                      </a:r>
                      <a:endParaRPr lang="en-US" sz="1400" b="0" i="0" u="none" strike="noStrike">
                        <a:effectLst/>
                        <a:highlight>
                          <a:srgbClr val="D5B8EA"/>
                        </a:highlight>
                        <a:latin typeface="Times New Roman"/>
                        <a:cs typeface="Arial"/>
                      </a:endParaRPr>
                    </a:p>
                  </a:txBody>
                  <a:tcPr marL="70411" marR="70411" marT="97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B8EA"/>
                    </a:solidFill>
                  </a:tcPr>
                </a:tc>
                <a:tc>
                  <a:txBody>
                    <a:bodyPr/>
                    <a:lstStyle/>
                    <a:p>
                      <a:pPr marL="0" marR="0" algn="ctr" fontAlgn="t">
                        <a:spcBef>
                          <a:spcPts val="0"/>
                        </a:spcBef>
                        <a:spcAft>
                          <a:spcPts val="0"/>
                        </a:spcAft>
                      </a:pPr>
                      <a:r>
                        <a:rPr lang="en-US" sz="1400" b="1" i="0" u="none" strike="noStrike">
                          <a:solidFill>
                            <a:schemeClr val="bg1"/>
                          </a:solidFill>
                          <a:effectLst/>
                          <a:highlight>
                            <a:srgbClr val="808080"/>
                          </a:highlight>
                          <a:latin typeface="Times New Roman"/>
                          <a:ea typeface="Times New Roman" panose="02020603050405020304" pitchFamily="18" charset="0"/>
                          <a:cs typeface="Arial"/>
                        </a:rPr>
                        <a:t>Respect</a:t>
                      </a:r>
                      <a:endParaRPr lang="en-US" sz="1400" b="0" i="0" u="none" strike="noStrike">
                        <a:solidFill>
                          <a:schemeClr val="bg1"/>
                        </a:solidFill>
                        <a:effectLst/>
                        <a:highlight>
                          <a:srgbClr val="808080"/>
                        </a:highlight>
                        <a:latin typeface="Times New Roman"/>
                        <a:cs typeface="Arial"/>
                      </a:endParaRPr>
                    </a:p>
                    <a:p>
                      <a:pPr marL="0" marR="0" algn="ctr" fontAlgn="t">
                        <a:spcBef>
                          <a:spcPts val="0"/>
                        </a:spcBef>
                        <a:spcAft>
                          <a:spcPts val="0"/>
                        </a:spcAft>
                      </a:pPr>
                      <a:endParaRPr lang="en-US" sz="1400" b="0" i="0" u="none" strike="noStrike">
                        <a:solidFill>
                          <a:schemeClr val="bg1"/>
                        </a:solidFill>
                        <a:effectLst/>
                        <a:highlight>
                          <a:srgbClr val="808080"/>
                        </a:highlight>
                        <a:latin typeface="Times New Roman"/>
                        <a:cs typeface="Arial"/>
                      </a:endParaRPr>
                    </a:p>
                    <a:p>
                      <a:pPr marL="0" marR="0" algn="ctr" fontAlgn="t">
                        <a:spcBef>
                          <a:spcPts val="0"/>
                        </a:spcBef>
                        <a:spcAft>
                          <a:spcPts val="0"/>
                        </a:spcAft>
                      </a:pPr>
                      <a:r>
                        <a:rPr lang="en-US" sz="1400" b="0" i="1" u="none" strike="noStrike">
                          <a:solidFill>
                            <a:schemeClr val="bg1"/>
                          </a:solidFill>
                          <a:effectLst/>
                          <a:highlight>
                            <a:srgbClr val="808080"/>
                          </a:highlight>
                          <a:latin typeface="Times New Roman"/>
                          <a:ea typeface="Times New Roman" panose="02020603050405020304" pitchFamily="18" charset="0"/>
                          <a:cs typeface="Arial"/>
                        </a:rPr>
                        <a:t>Treat everyone the way you wish to be treated.</a:t>
                      </a:r>
                      <a:endParaRPr lang="en-US" sz="1400" b="0" i="0" u="none" strike="noStrike">
                        <a:solidFill>
                          <a:schemeClr val="bg1"/>
                        </a:solidFill>
                        <a:effectLst/>
                        <a:highlight>
                          <a:srgbClr val="808080"/>
                        </a:highlight>
                        <a:latin typeface="Times New Roman"/>
                        <a:cs typeface="Arial"/>
                      </a:endParaRPr>
                    </a:p>
                  </a:txBody>
                  <a:tcPr marL="70411" marR="70411" marT="97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164560299"/>
                  </a:ext>
                </a:extLst>
              </a:tr>
            </a:tbl>
          </a:graphicData>
        </a:graphic>
      </p:graphicFrame>
      <p:sp>
        <p:nvSpPr>
          <p:cNvPr id="7" name="TextBox 6">
            <a:extLst>
              <a:ext uri="{FF2B5EF4-FFF2-40B4-BE49-F238E27FC236}">
                <a16:creationId xmlns:a16="http://schemas.microsoft.com/office/drawing/2014/main" id="{63E4D4F1-DBBB-5BCF-DB1E-DA59DC3F4354}"/>
              </a:ext>
            </a:extLst>
          </p:cNvPr>
          <p:cNvSpPr txBox="1"/>
          <p:nvPr/>
        </p:nvSpPr>
        <p:spPr>
          <a:xfrm>
            <a:off x="6562725" y="155448"/>
            <a:ext cx="5178171" cy="1449115"/>
          </a:xfrm>
          <a:prstGeom prst="rect">
            <a:avLst/>
          </a:prstGeom>
          <a:noFill/>
        </p:spPr>
        <p:txBody>
          <a:bodyPr wrap="square" lIns="91440" tIns="45720" rIns="91440" bIns="45720" anchor="t">
            <a:spAutoFit/>
          </a:bodyPr>
          <a:lstStyle/>
          <a:p>
            <a:pPr marL="0" marR="989330" algn="ctr">
              <a:spcAft>
                <a:spcPts val="500"/>
              </a:spcAft>
            </a:pPr>
            <a:r>
              <a:rPr lang="en-US" sz="1400" b="1" u="sng" kern="0" dirty="0">
                <a:effectLst/>
                <a:latin typeface="Times New Roman"/>
                <a:ea typeface="Times New Roman" panose="02020603050405020304" pitchFamily="18" charset="0"/>
                <a:cs typeface="Times New Roman"/>
              </a:rPr>
              <a:t>Mission</a:t>
            </a:r>
            <a:endParaRPr lang="en-US" sz="1400" b="1" kern="0" dirty="0">
              <a:effectLst/>
              <a:latin typeface="Times New Roman"/>
              <a:ea typeface="Times New Roman" panose="02020603050405020304" pitchFamily="18" charset="0"/>
              <a:cs typeface="Times New Roman"/>
            </a:endParaRPr>
          </a:p>
          <a:p>
            <a:r>
              <a:rPr lang="en-US" sz="1400" i="1" kern="0" dirty="0">
                <a:effectLst/>
                <a:latin typeface="Times New Roman"/>
                <a:ea typeface="Times New Roman" panose="02020603050405020304" pitchFamily="18" charset="0"/>
                <a:cs typeface="Times New Roman"/>
              </a:rPr>
              <a:t>At Shawsheen Valley Technical High School (SVTHS), it is our mission to provide a positive learning</a:t>
            </a:r>
            <a:r>
              <a:rPr lang="en-US" sz="1400" i="1" kern="0" spc="-285" dirty="0">
                <a:latin typeface="Times New Roman"/>
                <a:ea typeface="Times New Roman" panose="02020603050405020304" pitchFamily="18" charset="0"/>
                <a:cs typeface="Times New Roman"/>
              </a:rPr>
              <a:t>     </a:t>
            </a:r>
            <a:r>
              <a:rPr lang="en-US" sz="1400" i="1" kern="0" dirty="0">
                <a:effectLst/>
                <a:latin typeface="Times New Roman"/>
                <a:ea typeface="Times New Roman" panose="02020603050405020304" pitchFamily="18" charset="0"/>
                <a:cs typeface="Times New Roman"/>
              </a:rPr>
              <a:t>experience in a safe educational environment that encourages all students to reach their full</a:t>
            </a:r>
            <a:r>
              <a:rPr lang="en-US" sz="1400" i="1" kern="0" spc="5" dirty="0">
                <a:effectLst/>
                <a:latin typeface="Times New Roman"/>
                <a:ea typeface="Times New Roman" panose="02020603050405020304" pitchFamily="18" charset="0"/>
                <a:cs typeface="Times New Roman"/>
              </a:rPr>
              <a:t> </a:t>
            </a:r>
            <a:r>
              <a:rPr lang="en-US" sz="1400" i="1" kern="0" dirty="0">
                <a:effectLst/>
                <a:latin typeface="Times New Roman"/>
                <a:ea typeface="Times New Roman" panose="02020603050405020304" pitchFamily="18" charset="0"/>
                <a:cs typeface="Times New Roman"/>
              </a:rPr>
              <a:t>potential, emphasizes the value of a strong work ethic, and prepares them for adult life in a</a:t>
            </a:r>
            <a:r>
              <a:rPr lang="en-US" sz="1400" i="1" kern="0" spc="5" dirty="0">
                <a:effectLst/>
                <a:latin typeface="Times New Roman"/>
                <a:ea typeface="Times New Roman" panose="02020603050405020304" pitchFamily="18" charset="0"/>
                <a:cs typeface="Times New Roman"/>
              </a:rPr>
              <a:t> </a:t>
            </a:r>
            <a:r>
              <a:rPr lang="en-US" sz="1400" i="1" kern="0" dirty="0">
                <a:effectLst/>
                <a:latin typeface="Times New Roman"/>
                <a:ea typeface="Times New Roman" panose="02020603050405020304" pitchFamily="18" charset="0"/>
                <a:cs typeface="Times New Roman"/>
              </a:rPr>
              <a:t>competitive</a:t>
            </a:r>
            <a:r>
              <a:rPr lang="en-US" sz="1400" i="1" kern="0" spc="-5" dirty="0">
                <a:effectLst/>
                <a:latin typeface="Times New Roman"/>
                <a:ea typeface="Times New Roman" panose="02020603050405020304" pitchFamily="18" charset="0"/>
                <a:cs typeface="Times New Roman"/>
              </a:rPr>
              <a:t> </a:t>
            </a:r>
            <a:r>
              <a:rPr lang="en-US" sz="1400" i="1" kern="0" dirty="0">
                <a:effectLst/>
                <a:latin typeface="Times New Roman"/>
                <a:ea typeface="Times New Roman" panose="02020603050405020304" pitchFamily="18" charset="0"/>
                <a:cs typeface="Times New Roman"/>
              </a:rPr>
              <a:t>world</a:t>
            </a:r>
            <a:r>
              <a:rPr lang="en-US" sz="1400" i="1" kern="0" dirty="0">
                <a:latin typeface="Times New Roman"/>
                <a:ea typeface="Times New Roman" panose="02020603050405020304" pitchFamily="18" charset="0"/>
                <a:cs typeface="Times New Roman"/>
              </a:rPr>
              <a:t>.</a:t>
            </a:r>
            <a:endParaRPr lang="en-US" sz="1400" i="1" dirty="0">
              <a:latin typeface="Times New Roman"/>
              <a:cs typeface="Times New Roman"/>
            </a:endParaRPr>
          </a:p>
        </p:txBody>
      </p:sp>
      <p:pic>
        <p:nvPicPr>
          <p:cNvPr id="9" name="Picture 8" descr="Shawsheen Valley Technical High School Spring Festival-6/3/17">
            <a:extLst>
              <a:ext uri="{FF2B5EF4-FFF2-40B4-BE49-F238E27FC236}">
                <a16:creationId xmlns:a16="http://schemas.microsoft.com/office/drawing/2014/main" id="{675756C9-6AAA-C9A8-4269-7F2A7756EF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238" y="1600200"/>
            <a:ext cx="4666106" cy="351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30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5" name="Rectangle 2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3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4151ED-4CDA-9995-9E2A-8E4125C2CADA}"/>
              </a:ext>
            </a:extLst>
          </p:cNvPr>
          <p:cNvSpPr>
            <a:spLocks noGrp="1"/>
          </p:cNvSpPr>
          <p:nvPr>
            <p:ph type="title"/>
          </p:nvPr>
        </p:nvSpPr>
        <p:spPr>
          <a:xfrm>
            <a:off x="491079" y="394433"/>
            <a:ext cx="3973667" cy="5811837"/>
          </a:xfrm>
        </p:spPr>
        <p:txBody>
          <a:bodyPr vert="horz" lIns="91440" tIns="45720" rIns="91440" bIns="45720" rtlCol="0" anchor="ctr">
            <a:normAutofit/>
          </a:bodyPr>
          <a:lstStyle/>
          <a:p>
            <a:r>
              <a:rPr lang="en-US" b="1" kern="1200">
                <a:solidFill>
                  <a:srgbClr val="FFFFFF"/>
                </a:solidFill>
                <a:latin typeface="+mj-lt"/>
                <a:ea typeface="+mj-ea"/>
                <a:cs typeface="+mj-cs"/>
              </a:rPr>
              <a:t>ABOUT Me...</a:t>
            </a:r>
          </a:p>
        </p:txBody>
      </p:sp>
      <p:sp>
        <p:nvSpPr>
          <p:cNvPr id="3" name="TextBox 2">
            <a:extLst>
              <a:ext uri="{FF2B5EF4-FFF2-40B4-BE49-F238E27FC236}">
                <a16:creationId xmlns:a16="http://schemas.microsoft.com/office/drawing/2014/main" id="{75AC5984-E1B5-703C-14BC-DD484C72F23A}"/>
              </a:ext>
            </a:extLst>
          </p:cNvPr>
          <p:cNvSpPr txBox="1"/>
          <p:nvPr/>
        </p:nvSpPr>
        <p:spPr>
          <a:xfrm>
            <a:off x="4809851" y="365125"/>
            <a:ext cx="6983562" cy="631983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1600">
                <a:solidFill>
                  <a:srgbClr val="FFFFFF"/>
                </a:solidFill>
              </a:rPr>
              <a:t>I joined Shawsheen Tech in August 2021 and have accumulated 31 rewarding years of experience working in the field of special education. At this stage, I have programmed for students in PreK-12 districts, vocational-technical school districts, educational collaboratives and adults with disabilities.</a:t>
            </a:r>
            <a:endParaRPr lang="en-US" sz="1600">
              <a:cs typeface="Calibri"/>
            </a:endParaRPr>
          </a:p>
          <a:p>
            <a:pPr indent="-228600">
              <a:lnSpc>
                <a:spcPct val="90000"/>
              </a:lnSpc>
              <a:spcAft>
                <a:spcPts val="600"/>
              </a:spcAft>
              <a:buFont typeface="Arial" panose="020B0604020202020204" pitchFamily="34" charset="0"/>
              <a:buChar char="•"/>
            </a:pPr>
            <a:r>
              <a:rPr lang="en-US" sz="1600">
                <a:solidFill>
                  <a:srgbClr val="FFFFFF"/>
                </a:solidFill>
              </a:rPr>
              <a:t>The different roles I have worked in:</a:t>
            </a:r>
            <a:endParaRPr lang="en-US" sz="1600">
              <a:solidFill>
                <a:srgbClr val="FFFFFF"/>
              </a:solidFill>
              <a:cs typeface="Calibri"/>
            </a:endParaRPr>
          </a:p>
          <a:p>
            <a:pPr indent="-228600">
              <a:lnSpc>
                <a:spcPct val="90000"/>
              </a:lnSpc>
              <a:spcAft>
                <a:spcPts val="600"/>
              </a:spcAft>
              <a:buFont typeface="Arial" panose="020B0604020202020204" pitchFamily="34" charset="0"/>
              <a:buChar char="•"/>
            </a:pPr>
            <a:r>
              <a:rPr lang="en-US" sz="1600">
                <a:solidFill>
                  <a:srgbClr val="FFFFFF"/>
                </a:solidFill>
              </a:rPr>
              <a:t>Special Education Paraprofessional</a:t>
            </a:r>
            <a:endParaRPr lang="en-US" sz="1600">
              <a:solidFill>
                <a:srgbClr val="FFFFFF"/>
              </a:solidFill>
              <a:cs typeface="Calibri"/>
            </a:endParaRPr>
          </a:p>
          <a:p>
            <a:pPr indent="-228600">
              <a:lnSpc>
                <a:spcPct val="90000"/>
              </a:lnSpc>
              <a:spcAft>
                <a:spcPts val="600"/>
              </a:spcAft>
              <a:buFont typeface="Arial" panose="020B0604020202020204" pitchFamily="34" charset="0"/>
              <a:buChar char="•"/>
            </a:pPr>
            <a:r>
              <a:rPr lang="en-US" sz="1600">
                <a:solidFill>
                  <a:srgbClr val="FFFFFF"/>
                </a:solidFill>
              </a:rPr>
              <a:t>Special Education Teacher in a K-6 setting</a:t>
            </a:r>
            <a:endParaRPr lang="en-US" sz="1600">
              <a:solidFill>
                <a:srgbClr val="FFFFFF"/>
              </a:solidFill>
              <a:cs typeface="Calibri"/>
            </a:endParaRPr>
          </a:p>
          <a:p>
            <a:pPr indent="-228600">
              <a:lnSpc>
                <a:spcPct val="90000"/>
              </a:lnSpc>
              <a:spcAft>
                <a:spcPts val="600"/>
              </a:spcAft>
              <a:buFont typeface="Arial" panose="020B0604020202020204" pitchFamily="34" charset="0"/>
              <a:buChar char="•"/>
            </a:pPr>
            <a:r>
              <a:rPr lang="en-US" sz="1600">
                <a:solidFill>
                  <a:srgbClr val="FFFFFF"/>
                </a:solidFill>
              </a:rPr>
              <a:t>Special Education Teacher in a comprehensive 9-12 setting</a:t>
            </a:r>
            <a:endParaRPr lang="en-US" sz="1600">
              <a:solidFill>
                <a:srgbClr val="FFFFFF"/>
              </a:solidFill>
              <a:cs typeface="Calibri"/>
            </a:endParaRPr>
          </a:p>
          <a:p>
            <a:pPr indent="-228600">
              <a:lnSpc>
                <a:spcPct val="90000"/>
              </a:lnSpc>
              <a:spcAft>
                <a:spcPts val="600"/>
              </a:spcAft>
              <a:buFont typeface="Arial" panose="020B0604020202020204" pitchFamily="34" charset="0"/>
              <a:buChar char="•"/>
            </a:pPr>
            <a:r>
              <a:rPr lang="en-US" sz="1600">
                <a:solidFill>
                  <a:srgbClr val="FFFFFF"/>
                </a:solidFill>
              </a:rPr>
              <a:t>Special Education sub-separate program teacher</a:t>
            </a:r>
            <a:endParaRPr lang="en-US" sz="1600">
              <a:solidFill>
                <a:srgbClr val="FFFFFF"/>
              </a:solidFill>
              <a:cs typeface="Calibri"/>
            </a:endParaRPr>
          </a:p>
          <a:p>
            <a:pPr indent="-228600">
              <a:lnSpc>
                <a:spcPct val="90000"/>
              </a:lnSpc>
              <a:spcAft>
                <a:spcPts val="600"/>
              </a:spcAft>
              <a:buFont typeface="Arial" panose="020B0604020202020204" pitchFamily="34" charset="0"/>
              <a:buChar char="•"/>
            </a:pPr>
            <a:r>
              <a:rPr lang="en-US" sz="1600">
                <a:solidFill>
                  <a:srgbClr val="FFFFFF"/>
                </a:solidFill>
              </a:rPr>
              <a:t>Inclusion co-teacher</a:t>
            </a:r>
            <a:endParaRPr lang="en-US" sz="1600">
              <a:solidFill>
                <a:srgbClr val="FFFFFF"/>
              </a:solidFill>
              <a:cs typeface="Calibri"/>
            </a:endParaRPr>
          </a:p>
          <a:p>
            <a:pPr indent="-228600">
              <a:lnSpc>
                <a:spcPct val="90000"/>
              </a:lnSpc>
              <a:spcAft>
                <a:spcPts val="600"/>
              </a:spcAft>
              <a:buFont typeface="Arial" panose="020B0604020202020204" pitchFamily="34" charset="0"/>
              <a:buChar char="•"/>
            </a:pPr>
            <a:r>
              <a:rPr lang="en-US" sz="1600">
                <a:solidFill>
                  <a:srgbClr val="FFFFFF"/>
                </a:solidFill>
              </a:rPr>
              <a:t>Special Education Team Chair within a 9-12 comprehensive high school</a:t>
            </a:r>
            <a:endParaRPr lang="en-US" sz="1600">
              <a:solidFill>
                <a:srgbClr val="FFFFFF"/>
              </a:solidFill>
              <a:cs typeface="Calibri"/>
            </a:endParaRPr>
          </a:p>
          <a:p>
            <a:pPr indent="-228600">
              <a:lnSpc>
                <a:spcPct val="90000"/>
              </a:lnSpc>
              <a:spcAft>
                <a:spcPts val="600"/>
              </a:spcAft>
              <a:buFont typeface="Arial" panose="020B0604020202020204" pitchFamily="34" charset="0"/>
              <a:buChar char="•"/>
            </a:pPr>
            <a:r>
              <a:rPr lang="en-US" sz="1600">
                <a:solidFill>
                  <a:srgbClr val="FFFFFF"/>
                </a:solidFill>
              </a:rPr>
              <a:t>Special Education Team Chair within a vocational-technical school district</a:t>
            </a:r>
            <a:endParaRPr lang="en-US" sz="1600">
              <a:solidFill>
                <a:srgbClr val="FFFFFF"/>
              </a:solidFill>
              <a:cs typeface="Calibri"/>
            </a:endParaRPr>
          </a:p>
          <a:p>
            <a:pPr indent="-228600">
              <a:lnSpc>
                <a:spcPct val="90000"/>
              </a:lnSpc>
              <a:spcAft>
                <a:spcPts val="600"/>
              </a:spcAft>
              <a:buFont typeface="Arial" panose="020B0604020202020204" pitchFamily="34" charset="0"/>
              <a:buChar char="•"/>
            </a:pPr>
            <a:r>
              <a:rPr lang="en-US" sz="1600">
                <a:solidFill>
                  <a:srgbClr val="FFFFFF"/>
                </a:solidFill>
              </a:rPr>
              <a:t>Special Education Supervisor within a vocational-technical school district</a:t>
            </a:r>
            <a:endParaRPr lang="en-US" sz="1600">
              <a:solidFill>
                <a:srgbClr val="FFFFFF"/>
              </a:solidFill>
              <a:cs typeface="Calibri"/>
            </a:endParaRPr>
          </a:p>
          <a:p>
            <a:pPr indent="-228600">
              <a:lnSpc>
                <a:spcPct val="90000"/>
              </a:lnSpc>
              <a:spcAft>
                <a:spcPts val="600"/>
              </a:spcAft>
              <a:buFont typeface="Arial" panose="020B0604020202020204" pitchFamily="34" charset="0"/>
              <a:buChar char="•"/>
            </a:pPr>
            <a:r>
              <a:rPr lang="en-US" sz="1600">
                <a:solidFill>
                  <a:srgbClr val="FFFFFF"/>
                </a:solidFill>
              </a:rPr>
              <a:t>Special Education Director at Greater Lowell Technical High School</a:t>
            </a:r>
            <a:endParaRPr lang="en-US" sz="1600">
              <a:solidFill>
                <a:srgbClr val="FFFFFF"/>
              </a:solidFill>
              <a:cs typeface="Calibri"/>
            </a:endParaRPr>
          </a:p>
          <a:p>
            <a:pPr indent="-228600">
              <a:lnSpc>
                <a:spcPct val="90000"/>
              </a:lnSpc>
              <a:spcAft>
                <a:spcPts val="600"/>
              </a:spcAft>
              <a:buFont typeface="Arial" panose="020B0604020202020204" pitchFamily="34" charset="0"/>
              <a:buChar char="•"/>
            </a:pPr>
            <a:r>
              <a:rPr lang="en-US" sz="1600">
                <a:solidFill>
                  <a:srgbClr val="FFFFFF"/>
                </a:solidFill>
              </a:rPr>
              <a:t>Executive Assistant Director of a Collaborative</a:t>
            </a:r>
            <a:endParaRPr lang="en-US" sz="1600">
              <a:solidFill>
                <a:srgbClr val="FFFFFF"/>
              </a:solidFill>
              <a:cs typeface="Calibri"/>
            </a:endParaRPr>
          </a:p>
          <a:p>
            <a:pPr indent="-228600">
              <a:lnSpc>
                <a:spcPct val="90000"/>
              </a:lnSpc>
              <a:spcAft>
                <a:spcPts val="600"/>
              </a:spcAft>
              <a:buFont typeface="Arial" panose="020B0604020202020204" pitchFamily="34" charset="0"/>
              <a:buChar char="•"/>
            </a:pPr>
            <a:r>
              <a:rPr lang="en-US" sz="1600">
                <a:solidFill>
                  <a:srgbClr val="FFFFFF"/>
                </a:solidFill>
              </a:rPr>
              <a:t>Director of Support Services at Shawsheen Technical High School</a:t>
            </a:r>
            <a:endParaRPr lang="en-US" sz="1600">
              <a:solidFill>
                <a:srgbClr val="FFFFFF"/>
              </a:solidFill>
              <a:cs typeface="Calibri"/>
            </a:endParaRPr>
          </a:p>
          <a:p>
            <a:pPr>
              <a:lnSpc>
                <a:spcPct val="90000"/>
              </a:lnSpc>
              <a:spcAft>
                <a:spcPts val="600"/>
              </a:spcAft>
            </a:pPr>
            <a:r>
              <a:rPr lang="en-US" sz="1600">
                <a:solidFill>
                  <a:srgbClr val="FFFFFF"/>
                </a:solidFill>
              </a:rPr>
              <a:t>The broad range of my experience has prepared me for this role. When I am not working, I  enjoy spending time with my family, seeing live music, adventuring in the mountains, ocean, and nooks and crannies of the great outdoors in my Jeep Wrangler. When I am not Jeep adventuring, I love driving all over New England in my vintage 1971 Volkswagen camper bus with my rescue dog Sadie as my co-pilot. I like to say that I am </a:t>
            </a:r>
            <a:r>
              <a:rPr lang="en-US" sz="1600" err="1">
                <a:solidFill>
                  <a:srgbClr val="FFFFFF"/>
                </a:solidFill>
              </a:rPr>
              <a:t>puttin</a:t>
            </a:r>
            <a:r>
              <a:rPr lang="en-US" sz="1600">
                <a:solidFill>
                  <a:srgbClr val="FFFFFF"/>
                </a:solidFill>
              </a:rPr>
              <a:t>’ on miles and creatin’ smiles!  I really believe that positive energy is contagious.</a:t>
            </a:r>
            <a:endParaRPr lang="en-US" sz="1600">
              <a:solidFill>
                <a:srgbClr val="FFFFFF"/>
              </a:solidFill>
              <a:cs typeface="Calibri" panose="020F0502020204030204"/>
            </a:endParaRPr>
          </a:p>
          <a:p>
            <a:pPr indent="-228600">
              <a:lnSpc>
                <a:spcPct val="90000"/>
              </a:lnSpc>
              <a:spcAft>
                <a:spcPts val="600"/>
              </a:spcAft>
              <a:buFont typeface="Arial" panose="020B0604020202020204" pitchFamily="34" charset="0"/>
              <a:buChar char="•"/>
            </a:pPr>
            <a:endParaRPr lang="en-US" sz="1600">
              <a:solidFill>
                <a:srgbClr val="FFFFFF"/>
              </a:solidFill>
              <a:cs typeface="Calibri" panose="020F0502020204030204"/>
            </a:endParaRPr>
          </a:p>
        </p:txBody>
      </p:sp>
      <p:pic>
        <p:nvPicPr>
          <p:cNvPr id="6" name="Picture 6" descr="A group of people posing for a photo&#10;&#10;Description automatically generated">
            <a:extLst>
              <a:ext uri="{FF2B5EF4-FFF2-40B4-BE49-F238E27FC236}">
                <a16:creationId xmlns:a16="http://schemas.microsoft.com/office/drawing/2014/main" id="{E8A40BA9-123F-70C4-C2CB-BEBB82961635}"/>
              </a:ext>
            </a:extLst>
          </p:cNvPr>
          <p:cNvPicPr>
            <a:picLocks noChangeAspect="1"/>
          </p:cNvPicPr>
          <p:nvPr/>
        </p:nvPicPr>
        <p:blipFill>
          <a:blip r:embed="rId3"/>
          <a:stretch>
            <a:fillRect/>
          </a:stretch>
        </p:blipFill>
        <p:spPr>
          <a:xfrm rot="-660000">
            <a:off x="315686" y="458733"/>
            <a:ext cx="2144487" cy="1346764"/>
          </a:xfrm>
          <a:prstGeom prst="rect">
            <a:avLst/>
          </a:prstGeom>
        </p:spPr>
      </p:pic>
      <p:pic>
        <p:nvPicPr>
          <p:cNvPr id="8" name="Picture 8" descr="A picture containing dog, sitting, black, indoor&#10;&#10;Description automatically generated">
            <a:extLst>
              <a:ext uri="{FF2B5EF4-FFF2-40B4-BE49-F238E27FC236}">
                <a16:creationId xmlns:a16="http://schemas.microsoft.com/office/drawing/2014/main" id="{C8073F6F-C34B-F1A3-3C11-C640C9B8479C}"/>
              </a:ext>
            </a:extLst>
          </p:cNvPr>
          <p:cNvPicPr>
            <a:picLocks noChangeAspect="1"/>
          </p:cNvPicPr>
          <p:nvPr/>
        </p:nvPicPr>
        <p:blipFill>
          <a:blip r:embed="rId4"/>
          <a:stretch>
            <a:fillRect/>
          </a:stretch>
        </p:blipFill>
        <p:spPr>
          <a:xfrm>
            <a:off x="485984" y="4071256"/>
            <a:ext cx="1281375" cy="2275115"/>
          </a:xfrm>
          <a:prstGeom prst="rect">
            <a:avLst/>
          </a:prstGeom>
        </p:spPr>
      </p:pic>
      <p:pic>
        <p:nvPicPr>
          <p:cNvPr id="10" name="Picture 10" descr="A picture containing text, outdoor, car, transport&#10;&#10;Description automatically generated">
            <a:extLst>
              <a:ext uri="{FF2B5EF4-FFF2-40B4-BE49-F238E27FC236}">
                <a16:creationId xmlns:a16="http://schemas.microsoft.com/office/drawing/2014/main" id="{00D4B8F1-4324-FB47-FBD6-B6214914A3C7}"/>
              </a:ext>
            </a:extLst>
          </p:cNvPr>
          <p:cNvPicPr>
            <a:picLocks noChangeAspect="1"/>
          </p:cNvPicPr>
          <p:nvPr/>
        </p:nvPicPr>
        <p:blipFill>
          <a:blip r:embed="rId5"/>
          <a:stretch>
            <a:fillRect/>
          </a:stretch>
        </p:blipFill>
        <p:spPr>
          <a:xfrm>
            <a:off x="2754086" y="1203243"/>
            <a:ext cx="1905000" cy="1436172"/>
          </a:xfrm>
          <a:prstGeom prst="rect">
            <a:avLst/>
          </a:prstGeom>
        </p:spPr>
      </p:pic>
    </p:spTree>
    <p:extLst>
      <p:ext uri="{BB962C8B-B14F-4D97-AF65-F5344CB8AC3E}">
        <p14:creationId xmlns:p14="http://schemas.microsoft.com/office/powerpoint/2010/main" val="29268924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Book open on a deck with a blackboard in the background">
            <a:extLst>
              <a:ext uri="{FF2B5EF4-FFF2-40B4-BE49-F238E27FC236}">
                <a16:creationId xmlns:a16="http://schemas.microsoft.com/office/drawing/2014/main" id="{120CA893-4235-283D-0098-6D31F968760B}"/>
              </a:ext>
            </a:extLst>
          </p:cNvPr>
          <p:cNvPicPr>
            <a:picLocks noChangeAspect="1"/>
          </p:cNvPicPr>
          <p:nvPr/>
        </p:nvPicPr>
        <p:blipFill>
          <a:blip r:embed="rId3" cstate="print">
            <a:extLst>
              <a:ext uri="{28A0092B-C50C-407E-A947-70E740481C1C}">
                <a14:useLocalDpi xmlns:a14="http://schemas.microsoft.com/office/drawing/2010/main" val="0"/>
              </a:ext>
            </a:extLst>
          </a:blip>
          <a:srcRect t="7898" b="7898"/>
          <a:stretch/>
        </p:blipFill>
        <p:spPr>
          <a:xfrm>
            <a:off x="20" y="21748"/>
            <a:ext cx="12191980" cy="6857990"/>
          </a:xfrm>
          <a:prstGeom prst="rect">
            <a:avLst/>
          </a:prstGeom>
        </p:spPr>
      </p:pic>
      <p:sp>
        <p:nvSpPr>
          <p:cNvPr id="25"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84D6AFF1-D6AB-1FD7-2FD4-6DF0F175B86F}"/>
              </a:ext>
            </a:extLst>
          </p:cNvPr>
          <p:cNvSpPr>
            <a:spLocks noGrp="1"/>
          </p:cNvSpPr>
          <p:nvPr>
            <p:ph type="title"/>
          </p:nvPr>
        </p:nvSpPr>
        <p:spPr>
          <a:xfrm>
            <a:off x="1442961" y="1412548"/>
            <a:ext cx="9306080" cy="4076390"/>
          </a:xfrm>
        </p:spPr>
        <p:txBody>
          <a:bodyPr vert="horz" lIns="91440" tIns="45720" rIns="91440" bIns="45720" rtlCol="0" anchor="ctr">
            <a:normAutofit/>
          </a:bodyPr>
          <a:lstStyle/>
          <a:p>
            <a:pPr algn="ctr"/>
            <a:endParaRPr lang="en-US" sz="2000" b="1">
              <a:cs typeface="Calibri Light"/>
            </a:endParaRPr>
          </a:p>
          <a:p>
            <a:pPr algn="ctr"/>
            <a:endParaRPr lang="en-US" sz="2000">
              <a:cs typeface="Calibri Light"/>
            </a:endParaRPr>
          </a:p>
        </p:txBody>
      </p:sp>
      <p:sp>
        <p:nvSpPr>
          <p:cNvPr id="26"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txBody>
          <a:bodyPr/>
          <a:lstStyle/>
          <a:p>
            <a:endParaRPr lang="en-US"/>
          </a:p>
        </p:txBody>
      </p:sp>
      <p:sp>
        <p:nvSpPr>
          <p:cNvPr id="4" name="TextBox 3">
            <a:extLst>
              <a:ext uri="{FF2B5EF4-FFF2-40B4-BE49-F238E27FC236}">
                <a16:creationId xmlns:a16="http://schemas.microsoft.com/office/drawing/2014/main" id="{89DA243B-A446-779D-005E-6966CB5F8F1A}"/>
              </a:ext>
            </a:extLst>
          </p:cNvPr>
          <p:cNvSpPr txBox="1"/>
          <p:nvPr/>
        </p:nvSpPr>
        <p:spPr>
          <a:xfrm>
            <a:off x="2471056" y="230819"/>
            <a:ext cx="70014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ea typeface="+mn-lt"/>
                <a:cs typeface="+mn-lt"/>
              </a:rPr>
              <a:t>Support Services Department</a:t>
            </a:r>
            <a:endParaRPr lang="en-US" sz="4000">
              <a:cs typeface="Calibri" panose="020F0502020204030204"/>
            </a:endParaRPr>
          </a:p>
        </p:txBody>
      </p:sp>
      <p:sp>
        <p:nvSpPr>
          <p:cNvPr id="6" name="TextBox 5">
            <a:extLst>
              <a:ext uri="{FF2B5EF4-FFF2-40B4-BE49-F238E27FC236}">
                <a16:creationId xmlns:a16="http://schemas.microsoft.com/office/drawing/2014/main" id="{FE7DF398-1848-9321-02E4-253274EB882C}"/>
              </a:ext>
            </a:extLst>
          </p:cNvPr>
          <p:cNvSpPr txBox="1"/>
          <p:nvPr/>
        </p:nvSpPr>
        <p:spPr>
          <a:xfrm>
            <a:off x="1502229" y="1567543"/>
            <a:ext cx="9470570"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Our Support Services Department is made up of 28 staff members which include: </a:t>
            </a:r>
          </a:p>
          <a:p>
            <a:endParaRPr lang="en-US">
              <a:cs typeface="Calibri"/>
            </a:endParaRPr>
          </a:p>
          <a:p>
            <a:pPr algn="ctr"/>
            <a:r>
              <a:rPr lang="en-US"/>
              <a:t>Director- Jeff Albert  (978) 671-3647</a:t>
            </a:r>
            <a:endParaRPr lang="en-US">
              <a:cs typeface="Calibri"/>
            </a:endParaRPr>
          </a:p>
          <a:p>
            <a:r>
              <a:rPr lang="en-US"/>
              <a:t>                                    Administrative Assistant- Karen Harvey   (978) 671-3648                                          </a:t>
            </a:r>
            <a:endParaRPr lang="en-US">
              <a:cs typeface="Calibri"/>
            </a:endParaRPr>
          </a:p>
          <a:p>
            <a:pPr algn="ctr"/>
            <a:endParaRPr lang="en-US">
              <a:cs typeface="Calibri"/>
            </a:endParaRPr>
          </a:p>
          <a:p>
            <a:r>
              <a:rPr lang="en-US"/>
              <a:t>16 Special Education Teachers                                                         </a:t>
            </a:r>
            <a:r>
              <a:rPr lang="en-US" b="1"/>
              <a:t>Contract Services: </a:t>
            </a:r>
            <a:endParaRPr lang="en-US" b="1">
              <a:cs typeface="Calibri"/>
            </a:endParaRPr>
          </a:p>
          <a:p>
            <a:r>
              <a:rPr lang="en-US"/>
              <a:t>2 School Psychologists (one of whom is a .50                               Occupational Therapists</a:t>
            </a:r>
            <a:endParaRPr lang="en-US">
              <a:cs typeface="Calibri"/>
            </a:endParaRPr>
          </a:p>
          <a:p>
            <a:r>
              <a:rPr lang="en-US"/>
              <a:t>Team Chair and .50 School Psychologist)                                       Physical therapists</a:t>
            </a:r>
            <a:endParaRPr lang="en-US">
              <a:cs typeface="Calibri"/>
            </a:endParaRPr>
          </a:p>
          <a:p>
            <a:r>
              <a:rPr lang="en-US"/>
              <a:t>2 School Adjustment Counselors                                                     Vision Specialists</a:t>
            </a:r>
            <a:endParaRPr lang="en-US">
              <a:cs typeface="Calibri"/>
            </a:endParaRPr>
          </a:p>
          <a:p>
            <a:r>
              <a:rPr lang="en-US"/>
              <a:t>1 Speech Language Pathologist                                                       </a:t>
            </a:r>
            <a:r>
              <a:rPr lang="en-US">
                <a:ea typeface="+mn-lt"/>
                <a:cs typeface="+mn-lt"/>
              </a:rPr>
              <a:t>Audiological Specialist</a:t>
            </a:r>
            <a:endParaRPr lang="en-US">
              <a:cs typeface="Calibri"/>
            </a:endParaRPr>
          </a:p>
          <a:p>
            <a:r>
              <a:rPr lang="en-US"/>
              <a:t>5 Paraprofessionals (none of them provide 1:1 support)            </a:t>
            </a:r>
            <a:r>
              <a:rPr lang="en-US">
                <a:ea typeface="+mn-lt"/>
                <a:cs typeface="+mn-lt"/>
              </a:rPr>
              <a:t>Assistive Technology Specialist </a:t>
            </a:r>
          </a:p>
          <a:p>
            <a:r>
              <a:rPr lang="en-US">
                <a:ea typeface="+mn-lt"/>
                <a:cs typeface="+mn-lt"/>
              </a:rPr>
              <a:t>                                                                                                              Behavior Specialist</a:t>
            </a:r>
          </a:p>
          <a:p>
            <a:endParaRPr lang="en-US">
              <a:solidFill>
                <a:schemeClr val="bg1"/>
              </a:solidFill>
              <a:cs typeface="Calibri"/>
            </a:endParaRPr>
          </a:p>
          <a:p>
            <a:endParaRPr lang="en-US">
              <a:solidFill>
                <a:schemeClr val="bg1"/>
              </a:solidFill>
              <a:cs typeface="Calibri"/>
            </a:endParaRPr>
          </a:p>
          <a:p>
            <a:endParaRPr lang="en-US" sz="1600">
              <a:solidFill>
                <a:schemeClr val="bg1"/>
              </a:solidFill>
              <a:cs typeface="Calibri"/>
            </a:endParaRPr>
          </a:p>
          <a:p>
            <a:endParaRPr lang="en-US" sz="1400">
              <a:cs typeface="Calibri"/>
            </a:endParaRPr>
          </a:p>
        </p:txBody>
      </p:sp>
    </p:spTree>
    <p:extLst>
      <p:ext uri="{BB962C8B-B14F-4D97-AF65-F5344CB8AC3E}">
        <p14:creationId xmlns:p14="http://schemas.microsoft.com/office/powerpoint/2010/main" val="209055526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D98D1C-F2EB-49D5-899B-086F7E26F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9849" y="-479"/>
            <a:ext cx="9132151" cy="6858478"/>
          </a:xfrm>
          <a:custGeom>
            <a:avLst/>
            <a:gdLst>
              <a:gd name="connsiteX0" fmla="*/ 5955776 w 9132151"/>
              <a:gd name="connsiteY0" fmla="*/ 0 h 6858478"/>
              <a:gd name="connsiteX1" fmla="*/ 5950199 w 9132151"/>
              <a:gd name="connsiteY1" fmla="*/ 0 h 6858478"/>
              <a:gd name="connsiteX2" fmla="*/ 4883971 w 9132151"/>
              <a:gd name="connsiteY2" fmla="*/ 0 h 6858478"/>
              <a:gd name="connsiteX3" fmla="*/ 0 w 9132151"/>
              <a:gd name="connsiteY3" fmla="*/ 0 h 6858478"/>
              <a:gd name="connsiteX4" fmla="*/ 0 w 9132151"/>
              <a:gd name="connsiteY4" fmla="*/ 6857916 h 6858478"/>
              <a:gd name="connsiteX5" fmla="*/ 1707856 w 9132151"/>
              <a:gd name="connsiteY5" fmla="*/ 6857916 h 6858478"/>
              <a:gd name="connsiteX6" fmla="*/ 1707596 w 9132151"/>
              <a:gd name="connsiteY6" fmla="*/ 6858478 h 6858478"/>
              <a:gd name="connsiteX7" fmla="*/ 9132151 w 9132151"/>
              <a:gd name="connsiteY7" fmla="*/ 6858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2151" h="6858478">
                <a:moveTo>
                  <a:pt x="5955776" y="0"/>
                </a:moveTo>
                <a:lnTo>
                  <a:pt x="5950199" y="0"/>
                </a:lnTo>
                <a:lnTo>
                  <a:pt x="4883971" y="0"/>
                </a:lnTo>
                <a:lnTo>
                  <a:pt x="0" y="0"/>
                </a:lnTo>
                <a:lnTo>
                  <a:pt x="0" y="6857916"/>
                </a:lnTo>
                <a:lnTo>
                  <a:pt x="1707856" y="6857916"/>
                </a:lnTo>
                <a:lnTo>
                  <a:pt x="1707596" y="6858478"/>
                </a:lnTo>
                <a:lnTo>
                  <a:pt x="9132151" y="6858478"/>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B4CA2D6-8008-4CEE-8D65-E6BE5477F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69312" y="-3325"/>
            <a:ext cx="8722688" cy="6861324"/>
          </a:xfrm>
          <a:custGeom>
            <a:avLst/>
            <a:gdLst>
              <a:gd name="connsiteX0" fmla="*/ 5560897 w 8722688"/>
              <a:gd name="connsiteY0" fmla="*/ 0 h 6861324"/>
              <a:gd name="connsiteX1" fmla="*/ 5555346 w 8722688"/>
              <a:gd name="connsiteY1" fmla="*/ 0 h 6861324"/>
              <a:gd name="connsiteX2" fmla="*/ 4494013 w 8722688"/>
              <a:gd name="connsiteY2" fmla="*/ 0 h 6861324"/>
              <a:gd name="connsiteX3" fmla="*/ 681726 w 8722688"/>
              <a:gd name="connsiteY3" fmla="*/ 0 h 6861324"/>
              <a:gd name="connsiteX4" fmla="*/ 681726 w 8722688"/>
              <a:gd name="connsiteY4" fmla="*/ 479 h 6861324"/>
              <a:gd name="connsiteX5" fmla="*/ 0 w 8722688"/>
              <a:gd name="connsiteY5" fmla="*/ 479 h 6861324"/>
              <a:gd name="connsiteX6" fmla="*/ 0 w 8722688"/>
              <a:gd name="connsiteY6" fmla="*/ 6861324 h 6861324"/>
              <a:gd name="connsiteX7" fmla="*/ 2429574 w 8722688"/>
              <a:gd name="connsiteY7" fmla="*/ 6861324 h 6861324"/>
              <a:gd name="connsiteX8" fmla="*/ 2429574 w 8722688"/>
              <a:gd name="connsiteY8" fmla="*/ 6861323 h 6861324"/>
              <a:gd name="connsiteX9" fmla="*/ 8368134 w 8722688"/>
              <a:gd name="connsiteY9" fmla="*/ 6861323 h 6861324"/>
              <a:gd name="connsiteX10" fmla="*/ 8366822 w 8722688"/>
              <a:gd name="connsiteY10" fmla="*/ 6858478 h 6861324"/>
              <a:gd name="connsiteX11" fmla="*/ 8722688 w 8722688"/>
              <a:gd name="connsiteY11" fmla="*/ 6858478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2688" h="6861324">
                <a:moveTo>
                  <a:pt x="5560897" y="0"/>
                </a:moveTo>
                <a:lnTo>
                  <a:pt x="5555346" y="0"/>
                </a:lnTo>
                <a:lnTo>
                  <a:pt x="4494013" y="0"/>
                </a:lnTo>
                <a:lnTo>
                  <a:pt x="681726" y="0"/>
                </a:lnTo>
                <a:lnTo>
                  <a:pt x="681726" y="479"/>
                </a:lnTo>
                <a:lnTo>
                  <a:pt x="0" y="479"/>
                </a:lnTo>
                <a:lnTo>
                  <a:pt x="0" y="6861324"/>
                </a:lnTo>
                <a:lnTo>
                  <a:pt x="2429574" y="6861324"/>
                </a:lnTo>
                <a:lnTo>
                  <a:pt x="2429574" y="6861323"/>
                </a:lnTo>
                <a:lnTo>
                  <a:pt x="8368134" y="6861323"/>
                </a:lnTo>
                <a:lnTo>
                  <a:pt x="8366822" y="6858478"/>
                </a:lnTo>
                <a:lnTo>
                  <a:pt x="8722688"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C69FA1-70C5-FD3B-321D-91B9DEC41F65}"/>
              </a:ext>
            </a:extLst>
          </p:cNvPr>
          <p:cNvSpPr>
            <a:spLocks noGrp="1"/>
          </p:cNvSpPr>
          <p:nvPr>
            <p:ph type="title"/>
          </p:nvPr>
        </p:nvSpPr>
        <p:spPr>
          <a:xfrm>
            <a:off x="-57521" y="1193312"/>
            <a:ext cx="4416004" cy="3574073"/>
          </a:xfrm>
        </p:spPr>
        <p:txBody>
          <a:bodyPr vert="horz" lIns="91440" tIns="45720" rIns="91440" bIns="45720" rtlCol="0" anchor="b">
            <a:normAutofit/>
          </a:bodyPr>
          <a:lstStyle/>
          <a:p>
            <a:pPr algn="ctr">
              <a:spcBef>
                <a:spcPts val="1000"/>
              </a:spcBef>
            </a:pPr>
            <a:br>
              <a:rPr lang="en-US" sz="3400">
                <a:latin typeface="Calibri"/>
                <a:cs typeface="Calibri"/>
              </a:rPr>
            </a:br>
            <a:br>
              <a:rPr lang="en-US" sz="3400">
                <a:latin typeface="Calibri"/>
                <a:cs typeface="Calibri"/>
              </a:rPr>
            </a:br>
            <a:r>
              <a:rPr lang="en-US" sz="4000">
                <a:solidFill>
                  <a:schemeClr val="bg1"/>
                </a:solidFill>
                <a:latin typeface="Calibri"/>
                <a:cs typeface="Calibri"/>
              </a:rPr>
              <a:t>Current Support Services Snapshot for the 2023/2024 School Year </a:t>
            </a:r>
            <a:endParaRPr lang="en-US" sz="4000">
              <a:solidFill>
                <a:schemeClr val="bg1"/>
              </a:solidFill>
              <a:ea typeface="+mj-lt"/>
              <a:cs typeface="+mj-lt"/>
            </a:endParaRPr>
          </a:p>
          <a:p>
            <a:pPr marL="285750" indent="-285750" algn="ctr">
              <a:spcBef>
                <a:spcPts val="1000"/>
              </a:spcBef>
              <a:buFont typeface="Arial"/>
              <a:buChar char="•"/>
            </a:pPr>
            <a:endParaRPr lang="en-US" sz="4000">
              <a:solidFill>
                <a:schemeClr val="bg1"/>
              </a:solidFill>
              <a:ea typeface="+mj-lt"/>
              <a:cs typeface="+mj-lt"/>
            </a:endParaRPr>
          </a:p>
          <a:p>
            <a:pPr algn="ctr"/>
            <a:endParaRPr lang="en-US" sz="3400">
              <a:solidFill>
                <a:schemeClr val="bg1"/>
              </a:solidFill>
              <a:cs typeface="Calibri Light"/>
            </a:endParaRPr>
          </a:p>
        </p:txBody>
      </p:sp>
      <p:sp>
        <p:nvSpPr>
          <p:cNvPr id="3" name="Content Placeholder 2">
            <a:extLst>
              <a:ext uri="{FF2B5EF4-FFF2-40B4-BE49-F238E27FC236}">
                <a16:creationId xmlns:a16="http://schemas.microsoft.com/office/drawing/2014/main" id="{542ABE16-4D61-C64E-5ADA-85E701DF9DD9}"/>
              </a:ext>
            </a:extLst>
          </p:cNvPr>
          <p:cNvSpPr>
            <a:spLocks noGrp="1"/>
          </p:cNvSpPr>
          <p:nvPr>
            <p:ph idx="1"/>
          </p:nvPr>
        </p:nvSpPr>
        <p:spPr>
          <a:xfrm>
            <a:off x="6092093" y="275493"/>
            <a:ext cx="5916245" cy="5919663"/>
          </a:xfrm>
        </p:spPr>
        <p:txBody>
          <a:bodyPr vert="horz" lIns="91440" tIns="45720" rIns="91440" bIns="45720" rtlCol="0" anchor="ctr">
            <a:noAutofit/>
          </a:bodyPr>
          <a:lstStyle/>
          <a:p>
            <a:pPr algn="ctr"/>
            <a:r>
              <a:rPr lang="en-US" sz="2000">
                <a:ea typeface="+mn-lt"/>
                <a:cs typeface="+mn-lt"/>
              </a:rPr>
              <a:t>Total ST Enrollment : 1281 </a:t>
            </a:r>
            <a:endParaRPr lang="en-US" sz="2000">
              <a:cs typeface="Calibri" panose="020F0502020204030204"/>
            </a:endParaRPr>
          </a:p>
          <a:p>
            <a:pPr algn="ctr"/>
            <a:r>
              <a:rPr lang="en-US" sz="2000">
                <a:ea typeface="+mn-lt"/>
                <a:cs typeface="+mn-lt"/>
              </a:rPr>
              <a:t>SWD at ST: 338. Approx. 27% </a:t>
            </a:r>
            <a:endParaRPr lang="en-US" sz="2000">
              <a:cs typeface="Calibri" panose="020F0502020204030204"/>
            </a:endParaRPr>
          </a:p>
          <a:p>
            <a:pPr marL="0" indent="0" algn="ctr">
              <a:buNone/>
            </a:pPr>
            <a:r>
              <a:rPr lang="en-US" sz="2000">
                <a:ea typeface="+mn-lt"/>
                <a:cs typeface="+mn-lt"/>
              </a:rPr>
              <a:t>Grade:  </a:t>
            </a:r>
            <a:endParaRPr lang="en-US" sz="2000">
              <a:cs typeface="Calibri" panose="020F0502020204030204"/>
            </a:endParaRPr>
          </a:p>
          <a:p>
            <a:pPr algn="ctr"/>
            <a:r>
              <a:rPr lang="en-US" sz="2000">
                <a:ea typeface="+mn-lt"/>
                <a:cs typeface="+mn-lt"/>
              </a:rPr>
              <a:t>9th:   98 - 30% </a:t>
            </a:r>
            <a:endParaRPr lang="en-US" sz="2000">
              <a:cs typeface="Calibri" panose="020F0502020204030204"/>
            </a:endParaRPr>
          </a:p>
          <a:p>
            <a:pPr algn="ctr"/>
            <a:r>
              <a:rPr lang="en-US" sz="2000">
                <a:ea typeface="+mn-lt"/>
                <a:cs typeface="+mn-lt"/>
              </a:rPr>
              <a:t>10th:  86 - 24% </a:t>
            </a:r>
            <a:endParaRPr lang="en-US" sz="2000">
              <a:cs typeface="Calibri" panose="020F0502020204030204"/>
            </a:endParaRPr>
          </a:p>
          <a:p>
            <a:pPr algn="ctr"/>
            <a:r>
              <a:rPr lang="en-US" sz="2000">
                <a:ea typeface="+mn-lt"/>
                <a:cs typeface="+mn-lt"/>
              </a:rPr>
              <a:t>11th:  88 - 23% </a:t>
            </a:r>
            <a:endParaRPr lang="en-US" sz="2000">
              <a:cs typeface="Calibri" panose="020F0502020204030204"/>
            </a:endParaRPr>
          </a:p>
          <a:p>
            <a:pPr algn="ctr"/>
            <a:r>
              <a:rPr lang="en-US" sz="2000">
                <a:ea typeface="+mn-lt"/>
                <a:cs typeface="+mn-lt"/>
              </a:rPr>
              <a:t>12th:  70 - 23% </a:t>
            </a:r>
            <a:endParaRPr lang="en-US" sz="2000">
              <a:cs typeface="Calibri" panose="020F0502020204030204"/>
            </a:endParaRPr>
          </a:p>
          <a:p>
            <a:pPr marL="0" indent="0" algn="ctr">
              <a:buNone/>
            </a:pPr>
            <a:r>
              <a:rPr lang="en-US" sz="2000">
                <a:ea typeface="+mn-lt"/>
                <a:cs typeface="+mn-lt"/>
              </a:rPr>
              <a:t>IEP’s by town at SVTHS </a:t>
            </a:r>
            <a:endParaRPr lang="en-US" sz="2000">
              <a:cs typeface="Calibri" panose="020F0502020204030204"/>
            </a:endParaRPr>
          </a:p>
          <a:p>
            <a:pPr algn="ctr"/>
            <a:r>
              <a:rPr lang="en-US" sz="2000">
                <a:ea typeface="+mn-lt"/>
                <a:cs typeface="+mn-lt"/>
              </a:rPr>
              <a:t>Bedford: - 30% Special Ed at SVTHS   </a:t>
            </a:r>
          </a:p>
          <a:p>
            <a:pPr algn="ctr"/>
            <a:r>
              <a:rPr lang="en-US" sz="2000">
                <a:ea typeface="+mn-lt"/>
                <a:cs typeface="+mn-lt"/>
              </a:rPr>
              <a:t>Billerica: - 32% Special Ed at SVTHS </a:t>
            </a:r>
          </a:p>
          <a:p>
            <a:pPr algn="ctr"/>
            <a:r>
              <a:rPr lang="en-US" sz="2000">
                <a:ea typeface="+mn-lt"/>
                <a:cs typeface="+mn-lt"/>
              </a:rPr>
              <a:t>Burlington: - 35% Special Ed at SVTHS</a:t>
            </a:r>
          </a:p>
          <a:p>
            <a:pPr algn="ctr"/>
            <a:r>
              <a:rPr lang="en-US" sz="2000">
                <a:ea typeface="+mn-lt"/>
                <a:cs typeface="+mn-lt"/>
              </a:rPr>
              <a:t>Tewksbury: - 27% Special Ed at SVTHS </a:t>
            </a:r>
          </a:p>
          <a:p>
            <a:pPr algn="ctr"/>
            <a:r>
              <a:rPr lang="en-US" sz="2000">
                <a:ea typeface="+mn-lt"/>
                <a:cs typeface="+mn-lt"/>
              </a:rPr>
              <a:t>Wilmington: - 26% Special Ed at SVTHS</a:t>
            </a:r>
            <a:endParaRPr lang="en-US" sz="2000">
              <a:cs typeface="Calibri"/>
            </a:endParaRPr>
          </a:p>
          <a:p>
            <a:endParaRPr lang="en-US" sz="1200">
              <a:cs typeface="Calibri"/>
            </a:endParaRPr>
          </a:p>
        </p:txBody>
      </p:sp>
      <p:pic>
        <p:nvPicPr>
          <p:cNvPr id="5" name="Picture 4" descr="Shape&#10;&#10;Description automatically generated">
            <a:extLst>
              <a:ext uri="{FF2B5EF4-FFF2-40B4-BE49-F238E27FC236}">
                <a16:creationId xmlns:a16="http://schemas.microsoft.com/office/drawing/2014/main" id="{4A6D0E21-3642-E040-82FB-91B5F0F8DE67}"/>
              </a:ext>
            </a:extLst>
          </p:cNvPr>
          <p:cNvPicPr>
            <a:picLocks noChangeAspect="1"/>
          </p:cNvPicPr>
          <p:nvPr/>
        </p:nvPicPr>
        <p:blipFill rotWithShape="1">
          <a:blip r:embed="rId2"/>
          <a:srcRect r="-3" b="-3"/>
          <a:stretch/>
        </p:blipFill>
        <p:spPr>
          <a:xfrm>
            <a:off x="1032916" y="4051091"/>
            <a:ext cx="1864619" cy="1878730"/>
          </a:xfrm>
          <a:prstGeom prst="rect">
            <a:avLst/>
          </a:prstGeom>
        </p:spPr>
      </p:pic>
    </p:spTree>
    <p:extLst>
      <p:ext uri="{BB962C8B-B14F-4D97-AF65-F5344CB8AC3E}">
        <p14:creationId xmlns:p14="http://schemas.microsoft.com/office/powerpoint/2010/main" val="1722303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658F93-A0ED-1761-D8BB-AA71E8BF8A16}"/>
              </a:ext>
            </a:extLst>
          </p:cNvPr>
          <p:cNvSpPr txBox="1"/>
          <p:nvPr/>
        </p:nvSpPr>
        <p:spPr>
          <a:xfrm>
            <a:off x="119" y="313255"/>
            <a:ext cx="6156255" cy="6148753"/>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2000" b="1" kern="1200">
                <a:latin typeface="+mj-lt"/>
                <a:ea typeface="+mj-ea"/>
                <a:cs typeface="+mj-cs"/>
              </a:rPr>
              <a:t>The student receives an</a:t>
            </a:r>
            <a:r>
              <a:rPr lang="en-US" sz="2000" b="1">
                <a:latin typeface="+mj-lt"/>
                <a:ea typeface="+mj-ea"/>
                <a:cs typeface="+mj-cs"/>
              </a:rPr>
              <a:t> </a:t>
            </a:r>
            <a:r>
              <a:rPr lang="en-US" sz="2000" b="1" kern="1200">
                <a:latin typeface="+mj-lt"/>
                <a:ea typeface="+mj-ea"/>
                <a:cs typeface="+mj-cs"/>
              </a:rPr>
              <a:t>acceptance letter!</a:t>
            </a:r>
            <a:r>
              <a:rPr lang="en-US" sz="2000" b="1">
                <a:latin typeface="+mj-lt"/>
                <a:ea typeface="+mj-ea"/>
                <a:cs typeface="+mj-cs"/>
              </a:rPr>
              <a:t> </a:t>
            </a:r>
            <a:r>
              <a:rPr lang="en-US" sz="2000" b="1" kern="1200">
                <a:latin typeface="+mj-lt"/>
                <a:ea typeface="+mj-ea"/>
                <a:cs typeface="+mj-cs"/>
              </a:rPr>
              <a:t> </a:t>
            </a:r>
            <a:endParaRPr lang="en-US" sz="2000" b="1">
              <a:latin typeface="Calibri" panose="020F0502020204030204"/>
              <a:ea typeface="+mj-ea"/>
              <a:cs typeface="Calibri"/>
            </a:endParaRPr>
          </a:p>
          <a:p>
            <a:pPr algn="ctr">
              <a:lnSpc>
                <a:spcPct val="90000"/>
              </a:lnSpc>
              <a:spcBef>
                <a:spcPct val="0"/>
              </a:spcBef>
              <a:spcAft>
                <a:spcPts val="600"/>
              </a:spcAft>
            </a:pPr>
            <a:endParaRPr lang="en-US" sz="2000" b="1">
              <a:ea typeface="+mj-ea"/>
              <a:cs typeface="Calibri"/>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E5E82C0F-F05E-30C7-72DA-4CEA40F64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420" y="883318"/>
            <a:ext cx="4104242" cy="4005205"/>
          </a:xfrm>
          <a:prstGeom prst="rect">
            <a:avLst/>
          </a:prstGeom>
        </p:spPr>
      </p:pic>
      <p:sp>
        <p:nvSpPr>
          <p:cNvPr id="2" name="TextBox 1">
            <a:extLst>
              <a:ext uri="{FF2B5EF4-FFF2-40B4-BE49-F238E27FC236}">
                <a16:creationId xmlns:a16="http://schemas.microsoft.com/office/drawing/2014/main" id="{50D7B163-51C9-68C6-A077-3002533DA7BF}"/>
              </a:ext>
            </a:extLst>
          </p:cNvPr>
          <p:cNvSpPr txBox="1"/>
          <p:nvPr/>
        </p:nvSpPr>
        <p:spPr>
          <a:xfrm>
            <a:off x="731520" y="656949"/>
            <a:ext cx="4954289" cy="6738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t>What's next?</a:t>
            </a:r>
          </a:p>
          <a:p>
            <a:endParaRPr lang="en-US" sz="800" b="1">
              <a:cs typeface="Calibri"/>
            </a:endParaRPr>
          </a:p>
          <a:p>
            <a:r>
              <a:rPr lang="en-US" sz="1100"/>
              <a:t>From the beginning, the Shawsheen Tech application process is a “blind" process. This means that we do not know which accepted students have an IEP. On the application, parents can voluntarily self-disclose, but are not required to tell us if their student has an IEP at the time of application.</a:t>
            </a:r>
            <a:endParaRPr lang="en-US" sz="1100">
              <a:cs typeface="Calibri"/>
            </a:endParaRPr>
          </a:p>
          <a:p>
            <a:r>
              <a:rPr lang="en-US" sz="1100"/>
              <a:t>After the acceptance letters go out, our Support Services office gets involved to gather student records and organize the IEP transfer process for students.</a:t>
            </a:r>
            <a:endParaRPr lang="en-US" sz="1100">
              <a:cs typeface="Calibri"/>
            </a:endParaRPr>
          </a:p>
          <a:p>
            <a:r>
              <a:rPr lang="en-US" sz="1100"/>
              <a:t>As a parent/guardian of a student on an IEP, we will request some necessary documents </a:t>
            </a:r>
            <a:r>
              <a:rPr lang="en-US" sz="1100" b="1" u="sng"/>
              <a:t>before </a:t>
            </a:r>
            <a:r>
              <a:rPr lang="en-US" sz="1100"/>
              <a:t>we can schedule on on-site IEP Transfer Meeting.</a:t>
            </a:r>
          </a:p>
          <a:p>
            <a:r>
              <a:rPr lang="en-US" sz="1100"/>
              <a:t>Documents required are:</a:t>
            </a:r>
            <a:endParaRPr lang="en-US" sz="1100">
              <a:cs typeface="Calibri"/>
            </a:endParaRPr>
          </a:p>
          <a:p>
            <a:r>
              <a:rPr lang="en-US" sz="1100">
                <a:cs typeface="Calibri"/>
              </a:rPr>
              <a:t>	-</a:t>
            </a:r>
            <a:r>
              <a:rPr lang="en-US" sz="1100" b="1">
                <a:cs typeface="Calibri"/>
              </a:rPr>
              <a:t> A</a:t>
            </a:r>
            <a:r>
              <a:rPr lang="en-US" sz="1100" b="1"/>
              <a:t> current signed IEP</a:t>
            </a:r>
            <a:endParaRPr lang="en-US" sz="1100" b="1">
              <a:cs typeface="Calibri"/>
            </a:endParaRPr>
          </a:p>
          <a:p>
            <a:r>
              <a:rPr lang="en-US" sz="1100" b="1"/>
              <a:t>	- Copies of the most recent evaluation reports</a:t>
            </a:r>
          </a:p>
          <a:p>
            <a:r>
              <a:rPr lang="en-US" sz="1100" b="1"/>
              <a:t>	- Current Report Card</a:t>
            </a:r>
          </a:p>
          <a:p>
            <a:endParaRPr lang="en-US" sz="800">
              <a:cs typeface="Calibri"/>
            </a:endParaRPr>
          </a:p>
          <a:p>
            <a:pPr indent="-228600">
              <a:lnSpc>
                <a:spcPct val="90000"/>
              </a:lnSpc>
              <a:spcAft>
                <a:spcPts val="600"/>
              </a:spcAft>
              <a:buFont typeface="Arial" panose="020B0604020202020204" pitchFamily="34" charset="0"/>
              <a:buChar char="•"/>
            </a:pPr>
            <a:r>
              <a:rPr lang="en-US" sz="1100"/>
              <a:t>We would like to take a flexible approach and do what works best for students and families. Every student on an IEP coming to Shawsheen Tech will need an IEP Transfer Meeting in-order for a Shawsheen Tech IEP to be developed. Because Shawsheen Tech is its own school district operating under the guidelines of a program school, IEP services can look different from your students’ current IEP. </a:t>
            </a:r>
          </a:p>
          <a:p>
            <a:pPr indent="-228600">
              <a:lnSpc>
                <a:spcPct val="90000"/>
              </a:lnSpc>
              <a:spcAft>
                <a:spcPts val="600"/>
              </a:spcAft>
              <a:buFont typeface="Arial" panose="020B0604020202020204" pitchFamily="34" charset="0"/>
              <a:buChar char="•"/>
            </a:pPr>
            <a:r>
              <a:rPr lang="en-US" sz="1100">
                <a:cs typeface="Calibri"/>
              </a:rPr>
              <a:t>In an email you will be receiving a link to “Sign-up Genius” to schedule a 30 minute IEP Transfer Meeting.  Meetings will be held:</a:t>
            </a:r>
          </a:p>
          <a:p>
            <a:r>
              <a:rPr lang="en-US" sz="1000" b="1" i="1">
                <a:cs typeface="Calibri"/>
              </a:rPr>
              <a:t>    Tuesdays and Thursdays during the month of May from 2:30pm – 4:30pm</a:t>
            </a:r>
          </a:p>
          <a:p>
            <a:r>
              <a:rPr lang="en-US" sz="1000" b="1" i="1">
                <a:cs typeface="Calibri"/>
              </a:rPr>
              <a:t>    Two Saturdays:  May 4</a:t>
            </a:r>
            <a:r>
              <a:rPr lang="en-US" sz="1000" b="1" i="1" baseline="30000">
                <a:cs typeface="Calibri"/>
              </a:rPr>
              <a:t>th</a:t>
            </a:r>
            <a:r>
              <a:rPr lang="en-US" sz="1000" b="1" i="1">
                <a:cs typeface="Calibri"/>
              </a:rPr>
              <a:t> and May 18</a:t>
            </a:r>
            <a:r>
              <a:rPr lang="en-US" sz="1000" b="1" i="1" baseline="30000">
                <a:cs typeface="Calibri"/>
              </a:rPr>
              <a:t>th</a:t>
            </a:r>
            <a:r>
              <a:rPr lang="en-US" sz="1000" b="1" i="1">
                <a:cs typeface="Calibri"/>
              </a:rPr>
              <a:t> from 8</a:t>
            </a:r>
            <a:r>
              <a:rPr lang="en-US" sz="1000" b="1" i="1">
                <a:cs typeface="Calibri"/>
                <a:sym typeface="Wingdings" panose="05000000000000000000" pitchFamily="2" charset="2"/>
              </a:rPr>
              <a:t>:00am – 12:00pm</a:t>
            </a:r>
            <a:endParaRPr lang="en-US" sz="1000" b="1" i="1">
              <a:cs typeface="Calibri"/>
            </a:endParaRPr>
          </a:p>
          <a:p>
            <a:pPr>
              <a:lnSpc>
                <a:spcPct val="90000"/>
              </a:lnSpc>
              <a:spcAft>
                <a:spcPts val="600"/>
              </a:spcAft>
            </a:pPr>
            <a:endParaRPr lang="en-US" sz="300"/>
          </a:p>
          <a:p>
            <a:pPr indent="-228600">
              <a:lnSpc>
                <a:spcPct val="90000"/>
              </a:lnSpc>
              <a:spcAft>
                <a:spcPts val="600"/>
              </a:spcAft>
              <a:buFont typeface="Arial" panose="020B0604020202020204" pitchFamily="34" charset="0"/>
              <a:buChar char="•"/>
            </a:pPr>
            <a:r>
              <a:rPr lang="en-US" sz="1100"/>
              <a:t>A parent/guardian </a:t>
            </a:r>
            <a:r>
              <a:rPr lang="en-US" sz="1100" b="1"/>
              <a:t>MUST</a:t>
            </a:r>
            <a:r>
              <a:rPr lang="en-US" sz="1100"/>
              <a:t> bring the student to the IEP Transfer Meeting at Shawsheen</a:t>
            </a:r>
            <a:endParaRPr lang="en-US" sz="1100">
              <a:cs typeface="Calibri"/>
            </a:endParaRPr>
          </a:p>
          <a:p>
            <a:pPr indent="-228600">
              <a:lnSpc>
                <a:spcPct val="90000"/>
              </a:lnSpc>
              <a:spcAft>
                <a:spcPts val="600"/>
              </a:spcAft>
              <a:buFont typeface="Arial" panose="020B0604020202020204" pitchFamily="34" charset="0"/>
              <a:buChar char="•"/>
            </a:pPr>
            <a:r>
              <a:rPr lang="en-US" sz="1100"/>
              <a:t>If the student is in an out of district placement, then a meeting with the district and parent will be mandatory to look at the appropriateness of placement at Shawsheen.</a:t>
            </a:r>
          </a:p>
          <a:p>
            <a:pPr indent="-228600">
              <a:lnSpc>
                <a:spcPct val="90000"/>
              </a:lnSpc>
              <a:spcAft>
                <a:spcPts val="600"/>
              </a:spcAft>
              <a:buFont typeface="Arial" panose="020B0604020202020204" pitchFamily="34" charset="0"/>
              <a:buChar char="•"/>
            </a:pPr>
            <a:r>
              <a:rPr lang="en-US" sz="1100"/>
              <a:t>Note: If a student is in an out of district placement that your current districts team has thoughtfully developed using all the pertinent data points, Shawsheen could be a placement challenge due to the fact that we have to function within the parameters of our program. </a:t>
            </a:r>
            <a:endParaRPr lang="en-US" sz="1100">
              <a:cs typeface="Calibri"/>
            </a:endParaRPr>
          </a:p>
          <a:p>
            <a:pPr indent="-228600">
              <a:lnSpc>
                <a:spcPct val="90000"/>
              </a:lnSpc>
              <a:spcAft>
                <a:spcPts val="600"/>
              </a:spcAft>
              <a:buFont typeface="Arial" panose="020B0604020202020204" pitchFamily="34" charset="0"/>
              <a:buChar char="•"/>
            </a:pPr>
            <a:r>
              <a:rPr lang="en-US" sz="1100">
                <a:cs typeface="Calibri"/>
              </a:rPr>
              <a:t>Information at the IEP Transfer Meeting is gathered and the Shawsheen Team will send a proposed IEP to you during July or August</a:t>
            </a:r>
          </a:p>
          <a:p>
            <a:endParaRPr lang="en-US" sz="1100" b="1">
              <a:cs typeface="Calibri"/>
            </a:endParaRPr>
          </a:p>
          <a:p>
            <a:endParaRPr lang="en-US" sz="1100" b="1">
              <a:cs typeface="Calibri"/>
            </a:endParaRPr>
          </a:p>
          <a:p>
            <a:endParaRPr lang="en-US" sz="1500">
              <a:cs typeface="Calibri"/>
            </a:endParaRPr>
          </a:p>
        </p:txBody>
      </p:sp>
      <p:sp>
        <p:nvSpPr>
          <p:cNvPr id="5" name="TextBox 4">
            <a:extLst>
              <a:ext uri="{FF2B5EF4-FFF2-40B4-BE49-F238E27FC236}">
                <a16:creationId xmlns:a16="http://schemas.microsoft.com/office/drawing/2014/main" id="{94524E2B-B8A3-BEE1-473A-8671D8B70399}"/>
              </a:ext>
            </a:extLst>
          </p:cNvPr>
          <p:cNvSpPr txBox="1"/>
          <p:nvPr/>
        </p:nvSpPr>
        <p:spPr>
          <a:xfrm>
            <a:off x="6149379" y="-479758"/>
            <a:ext cx="4821115" cy="883319"/>
          </a:xfrm>
          <a:prstGeom prst="rect">
            <a:avLst/>
          </a:prstGeom>
          <a:noFill/>
        </p:spPr>
        <p:txBody>
          <a:bodyPr wrap="square" rtlCol="0">
            <a:spAutoFit/>
          </a:bodyPr>
          <a:lstStyle/>
          <a:p>
            <a:pPr>
              <a:lnSpc>
                <a:spcPct val="90000"/>
              </a:lnSpc>
              <a:spcAft>
                <a:spcPts val="600"/>
              </a:spcAft>
            </a:pPr>
            <a:endParaRPr lang="en-US" sz="1400" b="1">
              <a:cs typeface="Calibri"/>
            </a:endParaRPr>
          </a:p>
          <a:p>
            <a:pPr marL="1600200" lvl="4">
              <a:lnSpc>
                <a:spcPct val="90000"/>
              </a:lnSpc>
              <a:spcAft>
                <a:spcPts val="600"/>
              </a:spcAft>
            </a:pPr>
            <a:endParaRPr lang="en-US" sz="1400" b="1">
              <a:cs typeface="Calibri"/>
            </a:endParaRPr>
          </a:p>
          <a:p>
            <a:pPr marL="1600200" lvl="4">
              <a:lnSpc>
                <a:spcPct val="90000"/>
              </a:lnSpc>
              <a:spcAft>
                <a:spcPts val="600"/>
              </a:spcAft>
            </a:pPr>
            <a:endParaRPr lang="en-US" sz="1800" b="1">
              <a:cs typeface="Calibri"/>
            </a:endParaRPr>
          </a:p>
        </p:txBody>
      </p:sp>
    </p:spTree>
    <p:extLst>
      <p:ext uri="{BB962C8B-B14F-4D97-AF65-F5344CB8AC3E}">
        <p14:creationId xmlns:p14="http://schemas.microsoft.com/office/powerpoint/2010/main" val="240349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07606-2F3C-B43D-397F-9D5833057B77}"/>
              </a:ext>
            </a:extLst>
          </p:cNvPr>
          <p:cNvSpPr>
            <a:spLocks noGrp="1"/>
          </p:cNvSpPr>
          <p:nvPr>
            <p:ph type="title"/>
          </p:nvPr>
        </p:nvSpPr>
        <p:spPr>
          <a:xfrm>
            <a:off x="1028700" y="2305050"/>
            <a:ext cx="2593389" cy="2209474"/>
          </a:xfrm>
          <a:noFill/>
        </p:spPr>
        <p:txBody>
          <a:bodyPr vert="horz" lIns="91440" tIns="45720" rIns="91440" bIns="45720" rtlCol="0" anchor="ctr">
            <a:normAutofit/>
          </a:bodyPr>
          <a:lstStyle/>
          <a:p>
            <a:pPr algn="ctr"/>
            <a:r>
              <a:rPr lang="en-US" b="1" kern="1200">
                <a:solidFill>
                  <a:srgbClr val="FFFFFF"/>
                </a:solidFill>
                <a:effectLst/>
                <a:latin typeface="+mj-lt"/>
                <a:ea typeface="+mj-ea"/>
                <a:cs typeface="+mj-cs"/>
              </a:rPr>
              <a:t>Academic</a:t>
            </a:r>
            <a:r>
              <a:rPr lang="en-US" b="1" kern="1200" spc="-5">
                <a:solidFill>
                  <a:srgbClr val="FFFFFF"/>
                </a:solidFill>
                <a:effectLst/>
                <a:latin typeface="+mj-lt"/>
                <a:ea typeface="+mj-ea"/>
                <a:cs typeface="+mj-cs"/>
              </a:rPr>
              <a:t> </a:t>
            </a:r>
            <a:r>
              <a:rPr lang="en-US" b="1" kern="1200">
                <a:solidFill>
                  <a:srgbClr val="FFFFFF"/>
                </a:solidFill>
                <a:effectLst/>
                <a:latin typeface="+mj-lt"/>
                <a:ea typeface="+mj-ea"/>
                <a:cs typeface="+mj-cs"/>
              </a:rPr>
              <a:t>Programs</a:t>
            </a:r>
            <a:br>
              <a:rPr lang="en-US" sz="3600" b="1" kern="1200">
                <a:solidFill>
                  <a:srgbClr val="FFFFFF"/>
                </a:solidFill>
                <a:effectLst/>
                <a:latin typeface="+mj-lt"/>
                <a:ea typeface="+mj-ea"/>
                <a:cs typeface="+mj-cs"/>
              </a:rPr>
            </a:br>
            <a:endParaRPr lang="en-US" sz="3600" b="1" kern="1200">
              <a:solidFill>
                <a:srgbClr val="FFFFFF"/>
              </a:solidFill>
              <a:latin typeface="+mj-lt"/>
              <a:ea typeface="+mj-ea"/>
              <a:cs typeface="+mj-cs"/>
            </a:endParaRPr>
          </a:p>
        </p:txBody>
      </p:sp>
      <p:graphicFrame>
        <p:nvGraphicFramePr>
          <p:cNvPr id="5" name="Table 4">
            <a:extLst>
              <a:ext uri="{FF2B5EF4-FFF2-40B4-BE49-F238E27FC236}">
                <a16:creationId xmlns:a16="http://schemas.microsoft.com/office/drawing/2014/main" id="{7F05A58A-0D35-55F0-01CB-22847B3B4A81}"/>
              </a:ext>
            </a:extLst>
          </p:cNvPr>
          <p:cNvGraphicFramePr>
            <a:graphicFrameLocks noGrp="1"/>
          </p:cNvGraphicFramePr>
          <p:nvPr>
            <p:extLst>
              <p:ext uri="{D42A27DB-BD31-4B8C-83A1-F6EECF244321}">
                <p14:modId xmlns:p14="http://schemas.microsoft.com/office/powerpoint/2010/main" val="1276408356"/>
              </p:ext>
            </p:extLst>
          </p:nvPr>
        </p:nvGraphicFramePr>
        <p:xfrm>
          <a:off x="4421080" y="177553"/>
          <a:ext cx="6633223" cy="6519187"/>
        </p:xfrm>
        <a:graphic>
          <a:graphicData uri="http://schemas.openxmlformats.org/drawingml/2006/table">
            <a:tbl>
              <a:tblPr firstRow="1" firstCol="1" lastRow="1" lastCol="1" bandRow="1" bandCol="1">
                <a:tableStyleId>{5940675A-B579-460E-94D1-54222C63F5DA}</a:tableStyleId>
              </a:tblPr>
              <a:tblGrid>
                <a:gridCol w="428500">
                  <a:extLst>
                    <a:ext uri="{9D8B030D-6E8A-4147-A177-3AD203B41FA5}">
                      <a16:colId xmlns:a16="http://schemas.microsoft.com/office/drawing/2014/main" val="1234782160"/>
                    </a:ext>
                  </a:extLst>
                </a:gridCol>
                <a:gridCol w="4950817">
                  <a:extLst>
                    <a:ext uri="{9D8B030D-6E8A-4147-A177-3AD203B41FA5}">
                      <a16:colId xmlns:a16="http://schemas.microsoft.com/office/drawing/2014/main" val="2156815642"/>
                    </a:ext>
                  </a:extLst>
                </a:gridCol>
                <a:gridCol w="528150">
                  <a:extLst>
                    <a:ext uri="{9D8B030D-6E8A-4147-A177-3AD203B41FA5}">
                      <a16:colId xmlns:a16="http://schemas.microsoft.com/office/drawing/2014/main" val="3498228019"/>
                    </a:ext>
                  </a:extLst>
                </a:gridCol>
                <a:gridCol w="725756">
                  <a:extLst>
                    <a:ext uri="{9D8B030D-6E8A-4147-A177-3AD203B41FA5}">
                      <a16:colId xmlns:a16="http://schemas.microsoft.com/office/drawing/2014/main" val="2538831273"/>
                    </a:ext>
                  </a:extLst>
                </a:gridCol>
              </a:tblGrid>
              <a:tr h="190698">
                <a:tc gridSpan="4">
                  <a:txBody>
                    <a:bodyPr/>
                    <a:lstStyle/>
                    <a:p>
                      <a:pPr marL="2077085" marR="2070735" algn="ctr">
                        <a:lnSpc>
                          <a:spcPts val="1520"/>
                        </a:lnSpc>
                        <a:spcBef>
                          <a:spcPts val="0"/>
                        </a:spcBef>
                        <a:spcAft>
                          <a:spcPts val="0"/>
                        </a:spcAft>
                      </a:pPr>
                      <a:r>
                        <a:rPr lang="en-US" sz="1400" b="1" kern="100">
                          <a:effectLst/>
                          <a:latin typeface="Times New Roman" panose="02020603050405020304" pitchFamily="18" charset="0"/>
                          <a:cs typeface="Times New Roman" panose="02020603050405020304" pitchFamily="18" charset="0"/>
                        </a:rPr>
                        <a:t>9</a:t>
                      </a:r>
                      <a:r>
                        <a:rPr lang="en-US" sz="1400" b="1" kern="100" baseline="30000">
                          <a:effectLst/>
                          <a:latin typeface="Times New Roman" panose="02020603050405020304" pitchFamily="18" charset="0"/>
                          <a:cs typeface="Times New Roman" panose="02020603050405020304" pitchFamily="18" charset="0"/>
                        </a:rPr>
                        <a:t>th</a:t>
                      </a:r>
                      <a:r>
                        <a:rPr lang="en-US" sz="1400" b="1" kern="100" spc="-20">
                          <a:effectLst/>
                          <a:latin typeface="Times New Roman" panose="02020603050405020304" pitchFamily="18" charset="0"/>
                          <a:cs typeface="Times New Roman" panose="02020603050405020304" pitchFamily="18" charset="0"/>
                        </a:rPr>
                        <a:t> </a:t>
                      </a:r>
                      <a:r>
                        <a:rPr lang="en-US" sz="1400" b="1" kern="100">
                          <a:effectLst/>
                          <a:latin typeface="Times New Roman" panose="02020603050405020304" pitchFamily="18" charset="0"/>
                          <a:cs typeface="Times New Roman" panose="02020603050405020304" pitchFamily="18" charset="0"/>
                        </a:rPr>
                        <a:t>GRADE</a:t>
                      </a:r>
                      <a:r>
                        <a:rPr lang="en-US" sz="1400" b="1" kern="100" spc="-5">
                          <a:effectLst/>
                          <a:latin typeface="Times New Roman" panose="02020603050405020304" pitchFamily="18" charset="0"/>
                          <a:cs typeface="Times New Roman" panose="02020603050405020304" pitchFamily="18" charset="0"/>
                        </a:rPr>
                        <a:t> </a:t>
                      </a:r>
                      <a:r>
                        <a:rPr lang="en-US" sz="1400" b="1" kern="100">
                          <a:effectLst/>
                          <a:latin typeface="Times New Roman" panose="02020603050405020304" pitchFamily="18" charset="0"/>
                          <a:cs typeface="Times New Roman" panose="02020603050405020304" pitchFamily="18" charset="0"/>
                        </a:rPr>
                        <a:t>COURSES</a:t>
                      </a:r>
                      <a:endParaRPr lang="en-US" sz="14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1734750"/>
                  </a:ext>
                </a:extLst>
              </a:tr>
              <a:tr h="125191">
                <a:tc gridSpan="2">
                  <a:txBody>
                    <a:bodyPr/>
                    <a:lstStyle/>
                    <a:p>
                      <a:pPr marL="0"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 </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hMerge="1">
                  <a:txBody>
                    <a:bodyPr/>
                    <a:lstStyle/>
                    <a:p>
                      <a:endParaRPr lang="en-US"/>
                    </a:p>
                  </a:txBody>
                  <a:tcPr/>
                </a:tc>
                <a:tc>
                  <a:txBody>
                    <a:bodyPr/>
                    <a:lstStyle/>
                    <a:p>
                      <a:pPr marL="6667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Level</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55880" marR="7747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Credits</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023155522"/>
                  </a:ext>
                </a:extLst>
              </a:tr>
              <a:tr h="202263">
                <a:tc gridSpan="4">
                  <a:txBody>
                    <a:bodyPr/>
                    <a:lstStyle/>
                    <a:p>
                      <a:pPr marL="67945" marR="0">
                        <a:lnSpc>
                          <a:spcPts val="1050"/>
                        </a:lnSpc>
                        <a:spcBef>
                          <a:spcPts val="0"/>
                        </a:spcBef>
                        <a:spcAft>
                          <a:spcPts val="0"/>
                        </a:spcAft>
                      </a:pPr>
                      <a:r>
                        <a:rPr lang="en-US" sz="1100" b="1" i="1" kern="100">
                          <a:effectLst/>
                          <a:latin typeface="Times New Roman" panose="02020603050405020304" pitchFamily="18" charset="0"/>
                          <a:cs typeface="Times New Roman" panose="02020603050405020304" pitchFamily="18" charset="0"/>
                        </a:rPr>
                        <a:t>ENGLISH</a:t>
                      </a:r>
                      <a:r>
                        <a:rPr lang="en-US" sz="1100" b="1" i="1" kern="100" spc="-10">
                          <a:effectLst/>
                          <a:latin typeface="Times New Roman" panose="02020603050405020304" pitchFamily="18" charset="0"/>
                          <a:cs typeface="Times New Roman" panose="02020603050405020304" pitchFamily="18" charset="0"/>
                        </a:rPr>
                        <a:t> </a:t>
                      </a:r>
                      <a:r>
                        <a:rPr lang="en-US" sz="1100" b="1" i="1" kern="100">
                          <a:effectLst/>
                          <a:latin typeface="Times New Roman" panose="02020603050405020304" pitchFamily="18" charset="0"/>
                          <a:cs typeface="Times New Roman" panose="02020603050405020304" pitchFamily="18" charset="0"/>
                        </a:rPr>
                        <a:t>LANGUAGE</a:t>
                      </a:r>
                      <a:r>
                        <a:rPr lang="en-US" sz="1100" b="1" i="1" kern="100" spc="-10">
                          <a:effectLst/>
                          <a:latin typeface="Times New Roman" panose="02020603050405020304" pitchFamily="18" charset="0"/>
                          <a:cs typeface="Times New Roman" panose="02020603050405020304" pitchFamily="18" charset="0"/>
                        </a:rPr>
                        <a:t> </a:t>
                      </a:r>
                      <a:r>
                        <a:rPr lang="en-US" sz="1100" b="1" i="1" kern="100">
                          <a:effectLst/>
                          <a:latin typeface="Times New Roman" panose="02020603050405020304" pitchFamily="18" charset="0"/>
                          <a:cs typeface="Times New Roman" panose="02020603050405020304" pitchFamily="18" charset="0"/>
                        </a:rPr>
                        <a:t>ARTS</a:t>
                      </a:r>
                      <a:endParaRPr lang="en-US" sz="1100" b="1" i="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5850504"/>
                  </a:ext>
                </a:extLst>
              </a:tr>
              <a:tr h="158037">
                <a:tc>
                  <a:txBody>
                    <a:bodyPr/>
                    <a:lstStyle/>
                    <a:p>
                      <a:pPr marL="67945" marR="0">
                        <a:lnSpc>
                          <a:spcPts val="1040"/>
                        </a:lnSpc>
                        <a:spcBef>
                          <a:spcPts val="0"/>
                        </a:spcBef>
                        <a:spcAft>
                          <a:spcPts val="0"/>
                        </a:spcAft>
                      </a:pPr>
                      <a:r>
                        <a:rPr lang="en-US" sz="1100" b="1" kern="100">
                          <a:effectLst/>
                        </a:rPr>
                        <a:t>1011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tc>
                  <a:txBody>
                    <a:bodyPr/>
                    <a:lstStyle/>
                    <a:p>
                      <a:pPr marL="67945" marR="0">
                        <a:lnSpc>
                          <a:spcPts val="104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Honors</a:t>
                      </a:r>
                      <a:r>
                        <a:rPr lang="en-US" sz="1100" b="1" kern="100" spc="-1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Freshman</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English</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tc>
                  <a:txBody>
                    <a:bodyPr/>
                    <a:lstStyle/>
                    <a:p>
                      <a:pPr marL="1270" marR="0" algn="ctr">
                        <a:lnSpc>
                          <a:spcPts val="104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tc>
                  <a:txBody>
                    <a:bodyPr/>
                    <a:lstStyle/>
                    <a:p>
                      <a:pPr marL="55880" marR="50165" algn="ctr">
                        <a:lnSpc>
                          <a:spcPts val="104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extLst>
                  <a:ext uri="{0D108BD9-81ED-4DB2-BD59-A6C34878D82A}">
                    <a16:rowId xmlns:a16="http://schemas.microsoft.com/office/drawing/2014/main" val="1157336369"/>
                  </a:ext>
                </a:extLst>
              </a:tr>
              <a:tr h="170307">
                <a:tc>
                  <a:txBody>
                    <a:bodyPr/>
                    <a:lstStyle/>
                    <a:p>
                      <a:pPr marL="67945" marR="0">
                        <a:lnSpc>
                          <a:spcPts val="1050"/>
                        </a:lnSpc>
                        <a:spcBef>
                          <a:spcPts val="0"/>
                        </a:spcBef>
                        <a:spcAft>
                          <a:spcPts val="0"/>
                        </a:spcAft>
                      </a:pPr>
                      <a:r>
                        <a:rPr lang="en-US" sz="1100" b="1" kern="100">
                          <a:effectLst/>
                        </a:rPr>
                        <a:t>1012</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 Freshman</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English</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2</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782066845"/>
                  </a:ext>
                </a:extLst>
              </a:tr>
              <a:tr h="170307">
                <a:tc>
                  <a:txBody>
                    <a:bodyPr/>
                    <a:lstStyle/>
                    <a:p>
                      <a:pPr marL="67945" marR="0">
                        <a:lnSpc>
                          <a:spcPts val="1050"/>
                        </a:lnSpc>
                        <a:spcBef>
                          <a:spcPts val="0"/>
                        </a:spcBef>
                        <a:spcAft>
                          <a:spcPts val="0"/>
                        </a:spcAft>
                      </a:pPr>
                      <a:r>
                        <a:rPr lang="en-US" sz="1100" b="1" kern="100">
                          <a:effectLst/>
                        </a:rPr>
                        <a:t>1013</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 Freshman</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English</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3</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89257"/>
                  </a:ext>
                </a:extLst>
              </a:tr>
              <a:tr h="170307">
                <a:tc>
                  <a:txBody>
                    <a:bodyPr/>
                    <a:lstStyle/>
                    <a:p>
                      <a:pPr marL="67945" marR="0">
                        <a:lnSpc>
                          <a:spcPts val="1050"/>
                        </a:lnSpc>
                        <a:spcBef>
                          <a:spcPts val="0"/>
                        </a:spcBef>
                        <a:spcAft>
                          <a:spcPts val="0"/>
                        </a:spcAft>
                      </a:pPr>
                      <a:r>
                        <a:rPr lang="en-US" sz="1100" b="1" kern="100">
                          <a:effectLst/>
                        </a:rPr>
                        <a:t>1014</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 Freshman</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English</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4</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2804378767"/>
                  </a:ext>
                </a:extLst>
              </a:tr>
              <a:tr h="170307">
                <a:tc>
                  <a:txBody>
                    <a:bodyPr/>
                    <a:lstStyle/>
                    <a:p>
                      <a:pPr marL="67945" marR="0">
                        <a:lnSpc>
                          <a:spcPts val="1050"/>
                        </a:lnSpc>
                        <a:spcBef>
                          <a:spcPts val="0"/>
                        </a:spcBef>
                        <a:spcAft>
                          <a:spcPts val="0"/>
                        </a:spcAft>
                      </a:pPr>
                      <a:r>
                        <a:rPr lang="en-US" sz="1100" b="1" kern="100">
                          <a:effectLst/>
                        </a:rPr>
                        <a:t>1015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 Freshman</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English</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4188427"/>
                  </a:ext>
                </a:extLst>
              </a:tr>
              <a:tr h="180036">
                <a:tc>
                  <a:txBody>
                    <a:bodyPr/>
                    <a:lstStyle/>
                    <a:p>
                      <a:pPr marL="67945" marR="0">
                        <a:lnSpc>
                          <a:spcPts val="1125"/>
                        </a:lnSpc>
                        <a:spcBef>
                          <a:spcPts val="0"/>
                        </a:spcBef>
                        <a:spcAft>
                          <a:spcPts val="0"/>
                        </a:spcAft>
                      </a:pPr>
                      <a:r>
                        <a:rPr lang="en-US" sz="1100" b="1" kern="100">
                          <a:effectLst/>
                        </a:rPr>
                        <a:t>9114</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67945" marR="0">
                        <a:lnSpc>
                          <a:spcPts val="1125"/>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Freshman</a:t>
                      </a:r>
                      <a:r>
                        <a:rPr lang="en-US" sz="1100" b="1" kern="100" spc="-1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English*</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1270" marR="0" algn="ctr">
                        <a:lnSpc>
                          <a:spcPts val="1125"/>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55880" marR="50165" algn="ctr">
                        <a:lnSpc>
                          <a:spcPts val="1125"/>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188164355"/>
                  </a:ext>
                </a:extLst>
              </a:tr>
              <a:tr h="223573">
                <a:tc gridSpan="4">
                  <a:txBody>
                    <a:bodyPr/>
                    <a:lstStyle/>
                    <a:p>
                      <a:pPr marL="67945" marR="0">
                        <a:lnSpc>
                          <a:spcPts val="1050"/>
                        </a:lnSpc>
                        <a:spcBef>
                          <a:spcPts val="5"/>
                        </a:spcBef>
                        <a:spcAft>
                          <a:spcPts val="0"/>
                        </a:spcAft>
                      </a:pPr>
                      <a:r>
                        <a:rPr lang="en-US" sz="1100" b="1" i="1" kern="100">
                          <a:effectLst/>
                          <a:latin typeface="Times New Roman" panose="02020603050405020304" pitchFamily="18" charset="0"/>
                          <a:cs typeface="Times New Roman" panose="02020603050405020304" pitchFamily="18" charset="0"/>
                        </a:rPr>
                        <a:t>MATHEMATICS</a:t>
                      </a:r>
                      <a:endParaRPr lang="en-US" sz="1100" b="1" i="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7546192"/>
                  </a:ext>
                </a:extLst>
              </a:tr>
              <a:tr h="170307">
                <a:tc>
                  <a:txBody>
                    <a:bodyPr/>
                    <a:lstStyle/>
                    <a:p>
                      <a:pPr marL="67945" marR="0">
                        <a:lnSpc>
                          <a:spcPts val="1050"/>
                        </a:lnSpc>
                        <a:spcBef>
                          <a:spcPts val="0"/>
                        </a:spcBef>
                        <a:spcAft>
                          <a:spcPts val="0"/>
                        </a:spcAft>
                      </a:pPr>
                      <a:r>
                        <a:rPr lang="en-US" sz="1100" b="1" kern="100">
                          <a:effectLst/>
                        </a:rPr>
                        <a:t>3010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Honors</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Geometry</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extLst>
                  <a:ext uri="{0D108BD9-81ED-4DB2-BD59-A6C34878D82A}">
                    <a16:rowId xmlns:a16="http://schemas.microsoft.com/office/drawing/2014/main" val="652396901"/>
                  </a:ext>
                </a:extLst>
              </a:tr>
              <a:tr h="170307">
                <a:tc>
                  <a:txBody>
                    <a:bodyPr/>
                    <a:lstStyle/>
                    <a:p>
                      <a:pPr marL="67945" marR="0">
                        <a:lnSpc>
                          <a:spcPts val="1050"/>
                        </a:lnSpc>
                        <a:spcBef>
                          <a:spcPts val="0"/>
                        </a:spcBef>
                        <a:spcAft>
                          <a:spcPts val="0"/>
                        </a:spcAft>
                      </a:pPr>
                      <a:r>
                        <a:rPr lang="en-US" sz="1100" b="1" kern="100">
                          <a:effectLst/>
                        </a:rPr>
                        <a:t>3011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 Algebra</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I</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2</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2643078661"/>
                  </a:ext>
                </a:extLst>
              </a:tr>
              <a:tr h="170307">
                <a:tc>
                  <a:txBody>
                    <a:bodyPr/>
                    <a:lstStyle/>
                    <a:p>
                      <a:pPr marL="67945" marR="0">
                        <a:lnSpc>
                          <a:spcPts val="1050"/>
                        </a:lnSpc>
                        <a:spcBef>
                          <a:spcPts val="0"/>
                        </a:spcBef>
                        <a:spcAft>
                          <a:spcPts val="0"/>
                        </a:spcAft>
                      </a:pPr>
                      <a:r>
                        <a:rPr lang="en-US" sz="1100" b="1" kern="100">
                          <a:effectLst/>
                        </a:rPr>
                        <a:t>3012</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 Algebra</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I</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3</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167423916"/>
                  </a:ext>
                </a:extLst>
              </a:tr>
              <a:tr h="170307">
                <a:tc>
                  <a:txBody>
                    <a:bodyPr/>
                    <a:lstStyle/>
                    <a:p>
                      <a:pPr marL="67945" marR="0">
                        <a:lnSpc>
                          <a:spcPts val="1050"/>
                        </a:lnSpc>
                        <a:spcBef>
                          <a:spcPts val="0"/>
                        </a:spcBef>
                        <a:spcAft>
                          <a:spcPts val="0"/>
                        </a:spcAft>
                      </a:pPr>
                      <a:r>
                        <a:rPr lang="en-US" sz="1100" b="1" kern="100">
                          <a:effectLst/>
                        </a:rPr>
                        <a:t>3013</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 Algebra</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I</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4</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443743804"/>
                  </a:ext>
                </a:extLst>
              </a:tr>
              <a:tr h="170307">
                <a:tc>
                  <a:txBody>
                    <a:bodyPr/>
                    <a:lstStyle/>
                    <a:p>
                      <a:pPr marL="67945" marR="0">
                        <a:lnSpc>
                          <a:spcPts val="1050"/>
                        </a:lnSpc>
                        <a:spcBef>
                          <a:spcPts val="0"/>
                        </a:spcBef>
                        <a:spcAft>
                          <a:spcPts val="0"/>
                        </a:spcAft>
                      </a:pPr>
                      <a:r>
                        <a:rPr lang="en-US" sz="1100" b="1" kern="100">
                          <a:effectLst/>
                        </a:rPr>
                        <a:t>9312</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Algebra</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I*</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1661864351"/>
                  </a:ext>
                </a:extLst>
              </a:tr>
              <a:tr h="232444">
                <a:tc gridSpan="4">
                  <a:txBody>
                    <a:bodyPr/>
                    <a:lstStyle/>
                    <a:p>
                      <a:pPr marL="67945" marR="0">
                        <a:lnSpc>
                          <a:spcPts val="1050"/>
                        </a:lnSpc>
                        <a:spcBef>
                          <a:spcPts val="0"/>
                        </a:spcBef>
                        <a:spcAft>
                          <a:spcPts val="0"/>
                        </a:spcAft>
                      </a:pPr>
                      <a:r>
                        <a:rPr lang="en-US" sz="1100" b="1" i="1" kern="100">
                          <a:effectLst/>
                          <a:latin typeface="Times New Roman" panose="02020603050405020304" pitchFamily="18" charset="0"/>
                          <a:cs typeface="Times New Roman" panose="02020603050405020304" pitchFamily="18" charset="0"/>
                        </a:rPr>
                        <a:t>SCIENCE</a:t>
                      </a:r>
                      <a:endParaRPr lang="en-US" sz="1100" b="1" i="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2355374"/>
                  </a:ext>
                </a:extLst>
              </a:tr>
              <a:tr h="170307">
                <a:tc>
                  <a:txBody>
                    <a:bodyPr/>
                    <a:lstStyle/>
                    <a:p>
                      <a:pPr marL="67945" marR="0">
                        <a:lnSpc>
                          <a:spcPts val="1050"/>
                        </a:lnSpc>
                        <a:spcBef>
                          <a:spcPts val="0"/>
                        </a:spcBef>
                        <a:spcAft>
                          <a:spcPts val="0"/>
                        </a:spcAft>
                      </a:pPr>
                      <a:r>
                        <a:rPr lang="en-US" sz="1100" b="1" kern="100">
                          <a:effectLst/>
                        </a:rPr>
                        <a:t>5011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Honors</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Lab Cell Biology</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extLst>
                  <a:ext uri="{0D108BD9-81ED-4DB2-BD59-A6C34878D82A}">
                    <a16:rowId xmlns:a16="http://schemas.microsoft.com/office/drawing/2014/main" val="319862093"/>
                  </a:ext>
                </a:extLst>
              </a:tr>
              <a:tr h="170307">
                <a:tc>
                  <a:txBody>
                    <a:bodyPr/>
                    <a:lstStyle/>
                    <a:p>
                      <a:pPr marL="67945" marR="0">
                        <a:lnSpc>
                          <a:spcPts val="1050"/>
                        </a:lnSpc>
                        <a:spcBef>
                          <a:spcPts val="0"/>
                        </a:spcBef>
                        <a:spcAft>
                          <a:spcPts val="0"/>
                        </a:spcAft>
                      </a:pPr>
                      <a:r>
                        <a:rPr lang="en-US" sz="1100" b="1" kern="100">
                          <a:effectLst/>
                        </a:rPr>
                        <a:t>5012</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 Lab Cell</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Biology</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2</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1478791781"/>
                  </a:ext>
                </a:extLst>
              </a:tr>
              <a:tr h="170307">
                <a:tc>
                  <a:txBody>
                    <a:bodyPr/>
                    <a:lstStyle/>
                    <a:p>
                      <a:pPr marL="67945" marR="0">
                        <a:lnSpc>
                          <a:spcPts val="1050"/>
                        </a:lnSpc>
                        <a:spcBef>
                          <a:spcPts val="0"/>
                        </a:spcBef>
                        <a:spcAft>
                          <a:spcPts val="0"/>
                        </a:spcAft>
                      </a:pPr>
                      <a:r>
                        <a:rPr lang="en-US" sz="1100" b="1" kern="100">
                          <a:effectLst/>
                        </a:rPr>
                        <a:t>5013</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 Lab Cell</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Biology</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3</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2524169736"/>
                  </a:ext>
                </a:extLst>
              </a:tr>
              <a:tr h="232262">
                <a:tc>
                  <a:txBody>
                    <a:bodyPr/>
                    <a:lstStyle/>
                    <a:p>
                      <a:pPr marL="67945" marR="0">
                        <a:lnSpc>
                          <a:spcPts val="1050"/>
                        </a:lnSpc>
                        <a:spcBef>
                          <a:spcPts val="0"/>
                        </a:spcBef>
                        <a:spcAft>
                          <a:spcPts val="0"/>
                        </a:spcAft>
                      </a:pPr>
                      <a:r>
                        <a:rPr lang="en-US" sz="1100" b="1" kern="100">
                          <a:effectLst/>
                        </a:rPr>
                        <a:t>9511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Cell</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Biology*</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3385346376"/>
                  </a:ext>
                </a:extLst>
              </a:tr>
              <a:tr h="242239">
                <a:tc gridSpan="4">
                  <a:txBody>
                    <a:bodyPr/>
                    <a:lstStyle/>
                    <a:p>
                      <a:pPr marL="67945" marR="0">
                        <a:lnSpc>
                          <a:spcPts val="1050"/>
                        </a:lnSpc>
                        <a:spcBef>
                          <a:spcPts val="0"/>
                        </a:spcBef>
                        <a:spcAft>
                          <a:spcPts val="0"/>
                        </a:spcAft>
                      </a:pPr>
                      <a:r>
                        <a:rPr lang="en-US" sz="1100" b="1" i="1" kern="100">
                          <a:effectLst/>
                          <a:latin typeface="Times New Roman" panose="02020603050405020304" pitchFamily="18" charset="0"/>
                          <a:cs typeface="Times New Roman" panose="02020603050405020304" pitchFamily="18" charset="0"/>
                        </a:rPr>
                        <a:t>SOCIAL</a:t>
                      </a:r>
                      <a:r>
                        <a:rPr lang="en-US" sz="1100" b="1" i="1" kern="100" spc="-10">
                          <a:effectLst/>
                          <a:latin typeface="Times New Roman" panose="02020603050405020304" pitchFamily="18" charset="0"/>
                          <a:cs typeface="Times New Roman" panose="02020603050405020304" pitchFamily="18" charset="0"/>
                        </a:rPr>
                        <a:t> </a:t>
                      </a:r>
                      <a:r>
                        <a:rPr lang="en-US" sz="1100" b="1" i="1" kern="100">
                          <a:effectLst/>
                          <a:latin typeface="Times New Roman" panose="02020603050405020304" pitchFamily="18" charset="0"/>
                          <a:cs typeface="Times New Roman" panose="02020603050405020304" pitchFamily="18" charset="0"/>
                        </a:rPr>
                        <a:t>STUDIES</a:t>
                      </a:r>
                      <a:endParaRPr lang="en-US" sz="1100" b="1" i="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7557030"/>
                  </a:ext>
                </a:extLst>
              </a:tr>
              <a:tr h="170307">
                <a:tc>
                  <a:txBody>
                    <a:bodyPr/>
                    <a:lstStyle/>
                    <a:p>
                      <a:pPr marL="67945" marR="0">
                        <a:lnSpc>
                          <a:spcPts val="1050"/>
                        </a:lnSpc>
                        <a:spcBef>
                          <a:spcPts val="0"/>
                        </a:spcBef>
                        <a:spcAft>
                          <a:spcPts val="0"/>
                        </a:spcAft>
                      </a:pPr>
                      <a:r>
                        <a:rPr lang="en-US" sz="1100" b="1" kern="100">
                          <a:effectLst/>
                        </a:rPr>
                        <a:t>2010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Honors</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U.S.</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History</a:t>
                      </a:r>
                      <a:r>
                        <a:rPr lang="en-US" sz="1100" b="1" kern="100" spc="-2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I</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2.5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FF00"/>
                    </a:solidFill>
                  </a:tcPr>
                </a:tc>
                <a:extLst>
                  <a:ext uri="{0D108BD9-81ED-4DB2-BD59-A6C34878D82A}">
                    <a16:rowId xmlns:a16="http://schemas.microsoft.com/office/drawing/2014/main" val="3362274429"/>
                  </a:ext>
                </a:extLst>
              </a:tr>
              <a:tr h="170307">
                <a:tc>
                  <a:txBody>
                    <a:bodyPr/>
                    <a:lstStyle/>
                    <a:p>
                      <a:pPr marL="67945" marR="0">
                        <a:lnSpc>
                          <a:spcPts val="1050"/>
                        </a:lnSpc>
                        <a:spcBef>
                          <a:spcPts val="0"/>
                        </a:spcBef>
                        <a:spcAft>
                          <a:spcPts val="0"/>
                        </a:spcAft>
                      </a:pPr>
                      <a:r>
                        <a:rPr lang="en-US" sz="1100" b="1" kern="100">
                          <a:effectLst/>
                        </a:rPr>
                        <a:t>2011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U.S.</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History</a:t>
                      </a:r>
                      <a:r>
                        <a:rPr lang="en-US" sz="1100" b="1" kern="100" spc="-2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I</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2</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2.5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1910196740"/>
                  </a:ext>
                </a:extLst>
              </a:tr>
              <a:tr h="170307">
                <a:tc>
                  <a:txBody>
                    <a:bodyPr/>
                    <a:lstStyle/>
                    <a:p>
                      <a:pPr marL="67945" marR="0">
                        <a:lnSpc>
                          <a:spcPts val="1050"/>
                        </a:lnSpc>
                        <a:spcBef>
                          <a:spcPts val="0"/>
                        </a:spcBef>
                        <a:spcAft>
                          <a:spcPts val="0"/>
                        </a:spcAft>
                      </a:pPr>
                      <a:r>
                        <a:rPr lang="en-US" sz="1100" b="1" kern="100">
                          <a:effectLst/>
                        </a:rPr>
                        <a:t>9211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U.S.</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History</a:t>
                      </a:r>
                      <a:r>
                        <a:rPr lang="en-US" sz="1100" b="1" kern="100" spc="-2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I*</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2.5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3817316505"/>
                  </a:ext>
                </a:extLst>
              </a:tr>
              <a:tr h="170307">
                <a:tc>
                  <a:txBody>
                    <a:bodyPr/>
                    <a:lstStyle/>
                    <a:p>
                      <a:pPr marL="67945" marR="0">
                        <a:lnSpc>
                          <a:spcPts val="1050"/>
                        </a:lnSpc>
                        <a:spcBef>
                          <a:spcPts val="0"/>
                        </a:spcBef>
                        <a:spcAft>
                          <a:spcPts val="0"/>
                        </a:spcAft>
                      </a:pPr>
                      <a:r>
                        <a:rPr lang="en-US" sz="1100" b="1" kern="100">
                          <a:effectLst/>
                        </a:rPr>
                        <a:t>4010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 21</a:t>
                      </a:r>
                      <a:r>
                        <a:rPr lang="en-US" sz="1100" b="1" kern="100" baseline="30000">
                          <a:effectLst/>
                          <a:latin typeface="Times New Roman" panose="02020603050405020304" pitchFamily="18" charset="0"/>
                          <a:cs typeface="Times New Roman" panose="02020603050405020304" pitchFamily="18" charset="0"/>
                        </a:rPr>
                        <a:t>st</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Century</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Civic Literacy (Semester</a:t>
                      </a:r>
                      <a:r>
                        <a:rPr lang="en-US" sz="1100" b="1" kern="100" spc="-1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course)</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1.25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926489105"/>
                  </a:ext>
                </a:extLst>
              </a:tr>
              <a:tr h="170307">
                <a:tc>
                  <a:txBody>
                    <a:bodyPr/>
                    <a:lstStyle/>
                    <a:p>
                      <a:pPr marL="67945" marR="0">
                        <a:lnSpc>
                          <a:spcPts val="1050"/>
                        </a:lnSpc>
                        <a:spcBef>
                          <a:spcPts val="0"/>
                        </a:spcBef>
                        <a:spcAft>
                          <a:spcPts val="0"/>
                        </a:spcAft>
                      </a:pPr>
                      <a:r>
                        <a:rPr lang="en-US" sz="1100" b="1" kern="100">
                          <a:effectLst/>
                        </a:rPr>
                        <a:t>9410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21</a:t>
                      </a:r>
                      <a:r>
                        <a:rPr lang="en-US" sz="1100" b="1" kern="100" baseline="30000">
                          <a:effectLst/>
                          <a:latin typeface="Times New Roman" panose="02020603050405020304" pitchFamily="18" charset="0"/>
                          <a:cs typeface="Times New Roman" panose="02020603050405020304" pitchFamily="18" charset="0"/>
                        </a:rPr>
                        <a:t>st</a:t>
                      </a:r>
                      <a:r>
                        <a:rPr lang="en-US" sz="1100" b="1" kern="100">
                          <a:effectLst/>
                          <a:latin typeface="Times New Roman" panose="02020603050405020304" pitchFamily="18" charset="0"/>
                          <a:cs typeface="Times New Roman" panose="02020603050405020304" pitchFamily="18" charset="0"/>
                        </a:rPr>
                        <a:t> Century Civic Literacy * (Semester course)</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1.25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172383008"/>
                  </a:ext>
                </a:extLst>
              </a:tr>
              <a:tr h="170307">
                <a:tc>
                  <a:txBody>
                    <a:bodyPr/>
                    <a:lstStyle/>
                    <a:p>
                      <a:pPr marL="67945" marR="0">
                        <a:lnSpc>
                          <a:spcPts val="1050"/>
                        </a:lnSpc>
                        <a:spcBef>
                          <a:spcPts val="0"/>
                        </a:spcBef>
                        <a:spcAft>
                          <a:spcPts val="0"/>
                        </a:spcAft>
                      </a:pPr>
                      <a:r>
                        <a:rPr lang="en-US" sz="1100" b="1" kern="100">
                          <a:effectLst/>
                        </a:rPr>
                        <a:t>4011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 Digital Literacy</a:t>
                      </a:r>
                      <a:r>
                        <a:rPr lang="en-US" sz="1100" b="1" kern="100" spc="-10">
                          <a:effectLst/>
                          <a:latin typeface="Times New Roman" panose="02020603050405020304" pitchFamily="18" charset="0"/>
                          <a:cs typeface="Times New Roman" panose="02020603050405020304" pitchFamily="18" charset="0"/>
                        </a:rPr>
                        <a:t> and</a:t>
                      </a:r>
                      <a:r>
                        <a:rPr lang="en-US" sz="1100" b="1" kern="100">
                          <a:effectLst/>
                          <a:latin typeface="Times New Roman" panose="02020603050405020304" pitchFamily="18" charset="0"/>
                          <a:cs typeface="Times New Roman" panose="02020603050405020304" pitchFamily="18" charset="0"/>
                        </a:rPr>
                        <a:t> Citizenship</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(Semester</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course)</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1.25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744534331"/>
                  </a:ext>
                </a:extLst>
              </a:tr>
              <a:tr h="170307">
                <a:tc>
                  <a:txBody>
                    <a:bodyPr/>
                    <a:lstStyle/>
                    <a:p>
                      <a:pPr marL="67945" marR="0">
                        <a:lnSpc>
                          <a:spcPts val="1050"/>
                        </a:lnSpc>
                        <a:spcBef>
                          <a:spcPts val="0"/>
                        </a:spcBef>
                        <a:spcAft>
                          <a:spcPts val="0"/>
                        </a:spcAft>
                      </a:pPr>
                      <a:r>
                        <a:rPr lang="en-US" sz="1100" b="1" kern="100">
                          <a:effectLst/>
                        </a:rPr>
                        <a:t>9411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Digital Literacy and Citizenship (Semester course)</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1.25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3675573128"/>
                  </a:ext>
                </a:extLst>
              </a:tr>
              <a:tr h="219400">
                <a:tc gridSpan="4">
                  <a:txBody>
                    <a:bodyPr/>
                    <a:lstStyle/>
                    <a:p>
                      <a:pPr marL="67945" marR="0">
                        <a:lnSpc>
                          <a:spcPts val="1050"/>
                        </a:lnSpc>
                        <a:spcBef>
                          <a:spcPts val="0"/>
                        </a:spcBef>
                        <a:spcAft>
                          <a:spcPts val="0"/>
                        </a:spcAft>
                      </a:pPr>
                      <a:r>
                        <a:rPr lang="en-US" sz="1100" b="1" i="1" kern="100">
                          <a:effectLst/>
                          <a:latin typeface="Times New Roman" panose="02020603050405020304" pitchFamily="18" charset="0"/>
                          <a:cs typeface="Times New Roman" panose="02020603050405020304" pitchFamily="18" charset="0"/>
                        </a:rPr>
                        <a:t>PHYSICAL</a:t>
                      </a:r>
                      <a:r>
                        <a:rPr lang="en-US" sz="1100" b="1" i="1" kern="100" spc="-15">
                          <a:effectLst/>
                          <a:latin typeface="Times New Roman" panose="02020603050405020304" pitchFamily="18" charset="0"/>
                          <a:cs typeface="Times New Roman" panose="02020603050405020304" pitchFamily="18" charset="0"/>
                        </a:rPr>
                        <a:t> </a:t>
                      </a:r>
                      <a:r>
                        <a:rPr lang="en-US" sz="1100" b="1" i="1" kern="100">
                          <a:effectLst/>
                          <a:latin typeface="Times New Roman" panose="02020603050405020304" pitchFamily="18" charset="0"/>
                          <a:cs typeface="Times New Roman" panose="02020603050405020304" pitchFamily="18" charset="0"/>
                        </a:rPr>
                        <a:t>EDUCATION/WELLNESS</a:t>
                      </a:r>
                      <a:endParaRPr lang="en-US" sz="1100" b="1" i="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8978170"/>
                  </a:ext>
                </a:extLst>
              </a:tr>
              <a:tr h="411167">
                <a:tc>
                  <a:txBody>
                    <a:bodyPr/>
                    <a:lstStyle/>
                    <a:p>
                      <a:pPr marL="67945" marR="0">
                        <a:lnSpc>
                          <a:spcPts val="1120"/>
                        </a:lnSpc>
                        <a:spcBef>
                          <a:spcPts val="0"/>
                        </a:spcBef>
                        <a:spcAft>
                          <a:spcPts val="0"/>
                        </a:spcAft>
                      </a:pPr>
                      <a:r>
                        <a:rPr lang="en-US" sz="1100" b="1" kern="100">
                          <a:effectLst/>
                        </a:rPr>
                        <a:t>6100-</a:t>
                      </a:r>
                    </a:p>
                    <a:p>
                      <a:pPr marL="67945" marR="0">
                        <a:lnSpc>
                          <a:spcPts val="1070"/>
                        </a:lnSpc>
                        <a:spcBef>
                          <a:spcPts val="0"/>
                        </a:spcBef>
                        <a:spcAft>
                          <a:spcPts val="0"/>
                        </a:spcAft>
                      </a:pPr>
                      <a:r>
                        <a:rPr lang="en-US" sz="1100" b="1" kern="100">
                          <a:effectLst/>
                        </a:rPr>
                        <a:t>6101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67945" marR="0">
                        <a:lnSpc>
                          <a:spcPts val="1125"/>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Physical</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Education</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and Wellness</a:t>
                      </a:r>
                    </a:p>
                    <a:p>
                      <a:pPr marL="67945" marR="0">
                        <a:lnSpc>
                          <a:spcPts val="92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Students</a:t>
                      </a:r>
                      <a:r>
                        <a:rPr lang="en-US" sz="1100" b="1" kern="100" spc="-2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take</a:t>
                      </a:r>
                      <a:r>
                        <a:rPr lang="en-US" sz="1100" b="1" kern="100" spc="-2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one</a:t>
                      </a:r>
                      <a:r>
                        <a:rPr lang="en-US" sz="1100" b="1" kern="100" spc="-2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semester</a:t>
                      </a:r>
                      <a:r>
                        <a:rPr lang="en-US" sz="1100" b="1" kern="100" spc="-1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of</a:t>
                      </a:r>
                      <a:r>
                        <a:rPr lang="en-US" sz="1100" b="1" kern="100" spc="-1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Freshman</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Fitness</a:t>
                      </a:r>
                      <a:r>
                        <a:rPr lang="en-US" sz="1100" b="1" kern="100" spc="-2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and</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one</a:t>
                      </a:r>
                      <a:r>
                        <a:rPr lang="en-US" sz="1100" b="1" kern="100" spc="-2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semester of</a:t>
                      </a:r>
                      <a:r>
                        <a:rPr lang="en-US" sz="1100" b="1" kern="100" spc="-1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Freshman</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Health/Aquatics</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1270" marR="0" algn="ctr">
                        <a:lnSpc>
                          <a:spcPts val="1125"/>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marL="55880" marR="50165" algn="ctr">
                        <a:lnSpc>
                          <a:spcPts val="1125"/>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1534214506"/>
                  </a:ext>
                </a:extLst>
              </a:tr>
              <a:tr h="170307">
                <a:tc gridSpan="4">
                  <a:txBody>
                    <a:bodyPr/>
                    <a:lstStyle/>
                    <a:p>
                      <a:pPr marL="67945" marR="0">
                        <a:lnSpc>
                          <a:spcPts val="1050"/>
                        </a:lnSpc>
                        <a:spcBef>
                          <a:spcPts val="0"/>
                        </a:spcBef>
                        <a:spcAft>
                          <a:spcPts val="0"/>
                        </a:spcAft>
                      </a:pPr>
                      <a:r>
                        <a:rPr lang="en-US" sz="1100" b="1" i="1" kern="100">
                          <a:effectLst/>
                          <a:latin typeface="Times New Roman" panose="02020603050405020304" pitchFamily="18" charset="0"/>
                          <a:cs typeface="Times New Roman" panose="02020603050405020304" pitchFamily="18" charset="0"/>
                        </a:rPr>
                        <a:t>CVTE</a:t>
                      </a:r>
                      <a:r>
                        <a:rPr lang="en-US" sz="1100" b="1" i="1" kern="100" spc="-15">
                          <a:effectLst/>
                          <a:latin typeface="Times New Roman" panose="02020603050405020304" pitchFamily="18" charset="0"/>
                          <a:cs typeface="Times New Roman" panose="02020603050405020304" pitchFamily="18" charset="0"/>
                        </a:rPr>
                        <a:t> </a:t>
                      </a:r>
                      <a:r>
                        <a:rPr lang="en-US" sz="1100" b="1" i="1" kern="100">
                          <a:effectLst/>
                          <a:latin typeface="Times New Roman" panose="02020603050405020304" pitchFamily="18" charset="0"/>
                          <a:cs typeface="Times New Roman" panose="02020603050405020304" pitchFamily="18" charset="0"/>
                        </a:rPr>
                        <a:t>PROGRAM</a:t>
                      </a:r>
                      <a:r>
                        <a:rPr lang="en-US" sz="1100" b="1" i="1" kern="100" spc="10">
                          <a:effectLst/>
                          <a:latin typeface="Times New Roman" panose="02020603050405020304" pitchFamily="18" charset="0"/>
                          <a:cs typeface="Times New Roman" panose="02020603050405020304" pitchFamily="18" charset="0"/>
                        </a:rPr>
                        <a:t> </a:t>
                      </a:r>
                      <a:r>
                        <a:rPr lang="en-US" sz="1100" b="1" i="1" kern="100">
                          <a:effectLst/>
                          <a:latin typeface="Times New Roman" panose="02020603050405020304" pitchFamily="18" charset="0"/>
                          <a:cs typeface="Times New Roman" panose="02020603050405020304" pitchFamily="18" charset="0"/>
                        </a:rPr>
                        <a:t>&amp;</a:t>
                      </a:r>
                      <a:r>
                        <a:rPr lang="en-US" sz="1100" b="1" i="1" kern="100" spc="-10">
                          <a:effectLst/>
                          <a:latin typeface="Times New Roman" panose="02020603050405020304" pitchFamily="18" charset="0"/>
                          <a:cs typeface="Times New Roman" panose="02020603050405020304" pitchFamily="18" charset="0"/>
                        </a:rPr>
                        <a:t> </a:t>
                      </a:r>
                      <a:r>
                        <a:rPr lang="en-US" sz="1100" b="1" i="1" kern="100">
                          <a:effectLst/>
                          <a:latin typeface="Times New Roman" panose="02020603050405020304" pitchFamily="18" charset="0"/>
                          <a:cs typeface="Times New Roman" panose="02020603050405020304" pitchFamily="18" charset="0"/>
                        </a:rPr>
                        <a:t>RELATED</a:t>
                      </a:r>
                      <a:r>
                        <a:rPr lang="en-US" sz="1100" b="1" i="1" kern="100" spc="-10">
                          <a:effectLst/>
                          <a:latin typeface="Times New Roman" panose="02020603050405020304" pitchFamily="18" charset="0"/>
                          <a:cs typeface="Times New Roman" panose="02020603050405020304" pitchFamily="18" charset="0"/>
                        </a:rPr>
                        <a:t> </a:t>
                      </a:r>
                      <a:r>
                        <a:rPr lang="en-US" sz="1100" b="1" i="1" kern="100">
                          <a:effectLst/>
                          <a:latin typeface="Times New Roman" panose="02020603050405020304" pitchFamily="18" charset="0"/>
                          <a:cs typeface="Times New Roman" panose="02020603050405020304" pitchFamily="18" charset="0"/>
                        </a:rPr>
                        <a:t>THEORY</a:t>
                      </a:r>
                      <a:endParaRPr lang="en-US" sz="1100" b="1" i="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3027278"/>
                  </a:ext>
                </a:extLst>
              </a:tr>
              <a:tr h="170307">
                <a:tc>
                  <a:txBody>
                    <a:bodyPr/>
                    <a:lstStyle/>
                    <a:p>
                      <a:pPr marL="0" marR="0">
                        <a:lnSpc>
                          <a:spcPts val="1050"/>
                        </a:lnSpc>
                        <a:spcBef>
                          <a:spcPts val="0"/>
                        </a:spcBef>
                        <a:spcAft>
                          <a:spcPts val="0"/>
                        </a:spcAft>
                      </a:pPr>
                      <a:r>
                        <a:rPr lang="en-US" sz="1100" b="1" kern="100">
                          <a:effectLst/>
                        </a:rPr>
                        <a:t> </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CP Career</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Awareness, Health &amp; Safety</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(Terms</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1-3)</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tc>
                  <a:txBody>
                    <a:bodyPr/>
                    <a:lstStyle/>
                    <a:p>
                      <a:pPr marL="55880" marR="4889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656591599"/>
                  </a:ext>
                </a:extLst>
              </a:tr>
              <a:tr h="170307">
                <a:tc>
                  <a:txBody>
                    <a:bodyPr/>
                    <a:lstStyle/>
                    <a:p>
                      <a:pPr marL="0" marR="0">
                        <a:lnSpc>
                          <a:spcPts val="1050"/>
                        </a:lnSpc>
                        <a:spcBef>
                          <a:spcPts val="0"/>
                        </a:spcBef>
                        <a:spcAft>
                          <a:spcPts val="0"/>
                        </a:spcAft>
                      </a:pPr>
                      <a:r>
                        <a:rPr lang="en-US" sz="1100" b="1" kern="100">
                          <a:effectLst/>
                        </a:rPr>
                        <a:t> </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Technology</a:t>
                      </a:r>
                      <a:r>
                        <a:rPr lang="en-US" sz="1100" b="1" kern="100" spc="-2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Shop/Lab (Term</a:t>
                      </a:r>
                      <a:r>
                        <a:rPr lang="en-US" sz="1100" b="1" kern="100" spc="-10">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4)</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marL="1270" marR="0"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1</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5.0</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549790719"/>
                  </a:ext>
                </a:extLst>
              </a:tr>
              <a:tr h="170307">
                <a:tc gridSpan="3">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TOTAL</a:t>
                      </a:r>
                      <a:r>
                        <a:rPr lang="en-US" sz="1100" b="1" kern="100" spc="-1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REQUIRED</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CREDITS</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a:txBody>
                    <a:bodyPr/>
                    <a:lstStyle/>
                    <a:p>
                      <a:pPr marL="55880" marR="50165" algn="ctr">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41.5</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2165200650"/>
                  </a:ext>
                </a:extLst>
              </a:tr>
              <a:tr h="170307">
                <a:tc gridSpan="4">
                  <a:txBody>
                    <a:bodyPr/>
                    <a:lstStyle/>
                    <a:p>
                      <a:pPr marL="67945" marR="0">
                        <a:lnSpc>
                          <a:spcPts val="1050"/>
                        </a:lnSpc>
                        <a:spcBef>
                          <a:spcPts val="0"/>
                        </a:spcBef>
                        <a:spcAft>
                          <a:spcPts val="0"/>
                        </a:spcAft>
                      </a:pPr>
                      <a:r>
                        <a:rPr lang="en-US" sz="1100" b="1" kern="100">
                          <a:effectLst/>
                          <a:latin typeface="Times New Roman" panose="02020603050405020304" pitchFamily="18" charset="0"/>
                          <a:cs typeface="Times New Roman" panose="02020603050405020304" pitchFamily="18" charset="0"/>
                        </a:rPr>
                        <a:t>*</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Enrollment</a:t>
                      </a:r>
                      <a:r>
                        <a:rPr lang="en-US" sz="1100" b="1" kern="100" spc="-1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in this</a:t>
                      </a:r>
                      <a:r>
                        <a:rPr lang="en-US" sz="1100" b="1" kern="100" spc="-1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course</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requires</a:t>
                      </a:r>
                      <a:r>
                        <a:rPr lang="en-US" sz="1100" b="1" kern="100" spc="-1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an</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IEP,</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TEAM</a:t>
                      </a:r>
                      <a:r>
                        <a:rPr lang="en-US" sz="1100" b="1" kern="100" spc="-1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recommendation,</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and</a:t>
                      </a:r>
                      <a:r>
                        <a:rPr lang="en-US" sz="1100" b="1" kern="100" spc="-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parental</a:t>
                      </a:r>
                      <a:r>
                        <a:rPr lang="en-US" sz="1100" b="1" kern="100" spc="-15">
                          <a:effectLst/>
                          <a:latin typeface="Times New Roman" panose="02020603050405020304" pitchFamily="18" charset="0"/>
                          <a:cs typeface="Times New Roman" panose="02020603050405020304" pitchFamily="18" charset="0"/>
                        </a:rPr>
                        <a:t> </a:t>
                      </a:r>
                      <a:r>
                        <a:rPr lang="en-US" sz="1100" b="1" kern="100">
                          <a:effectLst/>
                          <a:latin typeface="Times New Roman" panose="02020603050405020304" pitchFamily="18" charset="0"/>
                          <a:cs typeface="Times New Roman" panose="02020603050405020304" pitchFamily="18" charset="0"/>
                        </a:rPr>
                        <a:t>consent.</a:t>
                      </a:r>
                      <a:endParaRPr lang="en-US" sz="11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0673089"/>
                  </a:ext>
                </a:extLst>
              </a:tr>
            </a:tbl>
          </a:graphicData>
        </a:graphic>
      </p:graphicFrame>
    </p:spTree>
    <p:extLst>
      <p:ext uri="{BB962C8B-B14F-4D97-AF65-F5344CB8AC3E}">
        <p14:creationId xmlns:p14="http://schemas.microsoft.com/office/powerpoint/2010/main" val="147905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6229" y="1153572"/>
            <a:ext cx="3541005" cy="4461163"/>
          </a:xfrm>
        </p:spPr>
        <p:txBody>
          <a:bodyPr vert="horz" lIns="91440" tIns="45720" rIns="91440" bIns="45720" rtlCol="0">
            <a:normAutofit/>
          </a:bodyPr>
          <a:lstStyle/>
          <a:p>
            <a:r>
              <a:rPr lang="en-US" sz="3200" b="1" cap="all" spc="300">
                <a:solidFill>
                  <a:srgbClr val="FFFFFF"/>
                </a:solidFill>
                <a:latin typeface="+mn-lt"/>
                <a:cs typeface="Cavolini" panose="020B0502040204020203" pitchFamily="66" charset="0"/>
              </a:rPr>
              <a:t>We are Different </a:t>
            </a:r>
            <a:br>
              <a:rPr lang="en-US" sz="3200" b="1" cap="all" spc="300">
                <a:solidFill>
                  <a:srgbClr val="FFFFFF"/>
                </a:solidFill>
                <a:latin typeface="+mn-lt"/>
                <a:cs typeface="Cavolini" panose="020B0502040204020203" pitchFamily="66" charset="0"/>
              </a:rPr>
            </a:br>
            <a:r>
              <a:rPr lang="en-US" sz="3200" b="1" cap="all" spc="300">
                <a:solidFill>
                  <a:srgbClr val="FFFFFF"/>
                </a:solidFill>
                <a:latin typeface="+mn-lt"/>
                <a:cs typeface="Cavolini" panose="020B0502040204020203" pitchFamily="66" charset="0"/>
              </a:rPr>
              <a:t>and we are proud of </a:t>
            </a:r>
            <a:br>
              <a:rPr lang="en-US" sz="3200" b="1" cap="all" spc="300">
                <a:solidFill>
                  <a:srgbClr val="FFFFFF"/>
                </a:solidFill>
                <a:latin typeface="+mn-lt"/>
                <a:cs typeface="Cavolini" panose="020B0502040204020203" pitchFamily="66" charset="0"/>
              </a:rPr>
            </a:br>
            <a:r>
              <a:rPr lang="en-US" sz="3200" b="1" cap="all" spc="300">
                <a:solidFill>
                  <a:srgbClr val="FFFFFF"/>
                </a:solidFill>
                <a:latin typeface="+mn-lt"/>
                <a:cs typeface="Cavolini" panose="020B0502040204020203" pitchFamily="66" charset="0"/>
              </a:rPr>
              <a:t>our program         </a:t>
            </a:r>
            <a:endParaRPr lang="en-US" sz="3200" b="1">
              <a:solidFill>
                <a:srgbClr val="FFFFFF"/>
              </a:solidFill>
              <a:latin typeface="+mn-lt"/>
              <a:cs typeface="Cavolini" panose="020B0502040204020203" pitchFamily="66" charset="0"/>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D713BB6D-BDA1-856F-B975-5D701D4875CE}"/>
              </a:ext>
            </a:extLst>
          </p:cNvPr>
          <p:cNvSpPr>
            <a:spLocks noGrp="1"/>
          </p:cNvSpPr>
          <p:nvPr>
            <p:ph idx="1"/>
          </p:nvPr>
        </p:nvSpPr>
        <p:spPr>
          <a:xfrm>
            <a:off x="4447308" y="591344"/>
            <a:ext cx="6906491" cy="5585619"/>
          </a:xfrm>
        </p:spPr>
        <p:txBody>
          <a:bodyPr anchor="ctr">
            <a:normAutofit/>
          </a:bodyPr>
          <a:lstStyle/>
          <a:p>
            <a:pPr marL="0" marR="0" indent="0">
              <a:spcBef>
                <a:spcPts val="0"/>
              </a:spcBef>
              <a:spcAft>
                <a:spcPts val="0"/>
              </a:spcAft>
              <a:buNone/>
            </a:pPr>
            <a:r>
              <a:rPr lang="en-US" sz="1400" b="1" kern="100">
                <a:effectLst/>
                <a:ea typeface="Calibri" panose="020F0502020204030204" pitchFamily="34" charset="0"/>
                <a:cs typeface="Times New Roman" panose="02020603050405020304" pitchFamily="18" charset="0"/>
              </a:rPr>
              <a:t>         We have the same 180 days of school, but our program is different from others</a:t>
            </a:r>
            <a:r>
              <a:rPr lang="en-US" sz="1400" kern="100">
                <a:effectLst/>
                <a:ea typeface="Calibri" panose="020F0502020204030204" pitchFamily="34" charset="0"/>
                <a:cs typeface="Times New Roman" panose="02020603050405020304" pitchFamily="18" charset="0"/>
              </a:rPr>
              <a:t>.</a:t>
            </a:r>
          </a:p>
          <a:p>
            <a:pPr marL="0" marR="0" indent="0">
              <a:spcBef>
                <a:spcPts val="0"/>
              </a:spcBef>
              <a:spcAft>
                <a:spcPts val="0"/>
              </a:spcAft>
              <a:buNone/>
            </a:pPr>
            <a:r>
              <a:rPr lang="en-US" sz="1400" kern="10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a:effectLst/>
                <a:ea typeface="Calibri" panose="020F0502020204030204" pitchFamily="34" charset="0"/>
                <a:cs typeface="Times New Roman" panose="02020603050405020304" pitchFamily="18" charset="0"/>
              </a:rPr>
              <a:t>Our 180 days of school is split in half:  90 academic days and 90 vocational-technical day which means that 50% of the time spent here will be devoted to a vocational-technical shop. This leaves half the time to teach the same amount of academic curriculum in preparation of MCAS. The good news??...We do an amazing job with this. All you have to do is to look at our results historically and you will realize that your student is in great hands here at Shawsheen Tech. This is such a great opportunity for students who are ready to experience a Chapter 74 Vocational-Technical Program.</a:t>
            </a:r>
          </a:p>
          <a:p>
            <a:pPr marL="0" marR="0" indent="0">
              <a:spcBef>
                <a:spcPts val="0"/>
              </a:spcBef>
              <a:spcAft>
                <a:spcPts val="0"/>
              </a:spcAft>
              <a:buNone/>
            </a:pPr>
            <a:endParaRPr lang="en-US" sz="1400" kern="10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kern="100">
                <a:effectLst/>
                <a:ea typeface="Calibri" panose="020F0502020204030204" pitchFamily="34" charset="0"/>
                <a:cs typeface="Times New Roman" panose="02020603050405020304" pitchFamily="18" charset="0"/>
              </a:rPr>
              <a:t>We are an academic leveled program where students are placed with peers that are on a similar academic level, creating the ability for teachers to take a more targeted approach to teaching. What does this mean? We meet students where they are and grow them from there.</a:t>
            </a:r>
          </a:p>
          <a:p>
            <a:pPr marL="0" marR="0" indent="0">
              <a:spcBef>
                <a:spcPts val="0"/>
              </a:spcBef>
              <a:spcAft>
                <a:spcPts val="0"/>
              </a:spcAft>
              <a:buNone/>
            </a:pPr>
            <a:endParaRPr lang="en-US" sz="1400" kern="10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kern="100">
                <a:effectLst/>
                <a:ea typeface="Calibri" panose="020F0502020204030204" pitchFamily="34" charset="0"/>
                <a:cs typeface="Times New Roman" panose="02020603050405020304" pitchFamily="18" charset="0"/>
              </a:rPr>
              <a:t>We are an inclusive model where our Support Services staff supports students in their academic classrooms. Because we are leveled, our class sizes tend to be much smaller, especially is English, Math, and Science.</a:t>
            </a:r>
          </a:p>
          <a:p>
            <a:pPr marL="0" marR="0" indent="0">
              <a:spcBef>
                <a:spcPts val="0"/>
              </a:spcBef>
              <a:spcAft>
                <a:spcPts val="0"/>
              </a:spcAft>
              <a:buNone/>
            </a:pPr>
            <a:r>
              <a:rPr lang="en-US" sz="1400" kern="10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a:effectLst/>
                <a:ea typeface="Calibri" panose="020F0502020204030204" pitchFamily="34" charset="0"/>
                <a:cs typeface="Times New Roman" panose="02020603050405020304" pitchFamily="18" charset="0"/>
              </a:rPr>
              <a:t>With that being said, we want your student to be happy and feel supported here in their program. For the majority of you that had your student apply, a vocational-technical program was absolutely the right choice. If, by some chance you are thinking that your student needs a program with a different purpose and focus, or a program with different IEP services…that’s OK! We want to be sure you are making the best decision for high school based on what the most primary needs of your student are. We can help navigate any questions you may have about this. </a:t>
            </a:r>
          </a:p>
          <a:p>
            <a:endParaRPr lang="en-US" sz="1300"/>
          </a:p>
        </p:txBody>
      </p:sp>
      <p:sp>
        <p:nvSpPr>
          <p:cNvPr id="5" name="Rectangle 4">
            <a:extLst>
              <a:ext uri="{FF2B5EF4-FFF2-40B4-BE49-F238E27FC236}">
                <a16:creationId xmlns:a16="http://schemas.microsoft.com/office/drawing/2014/main" id="{886DC20E-8CE5-14D4-DDC5-981A565AB4EB}"/>
              </a:ext>
            </a:extLst>
          </p:cNvPr>
          <p:cNvSpPr/>
          <p:nvPr/>
        </p:nvSpPr>
        <p:spPr>
          <a:xfrm>
            <a:off x="5137731" y="2363903"/>
            <a:ext cx="57509" cy="14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067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Widescreen</PresentationFormat>
  <Slides>13</Slides>
  <Notes>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Shawsheen Valley Technical  High School  Support Services Parent  Information Night April 23, 2024</vt:lpstr>
      <vt:lpstr>  WELCOME Class of 2028   </vt:lpstr>
      <vt:lpstr>PowerPoint Presentation</vt:lpstr>
      <vt:lpstr>ABOUT Me...</vt:lpstr>
      <vt:lpstr> </vt:lpstr>
      <vt:lpstr>  Current Support Services Snapshot for the 2023/2024 School Year   </vt:lpstr>
      <vt:lpstr>PowerPoint Presentation</vt:lpstr>
      <vt:lpstr>Academic Programs </vt:lpstr>
      <vt:lpstr>We are Different  and we are proud of  our program         </vt:lpstr>
      <vt:lpstr>PowerPoint Presentation</vt:lpstr>
      <vt:lpstr>PowerPoint Presentation</vt:lpstr>
      <vt:lpstr>Special Education Parent Advisory Council (SEPAC) </vt:lpstr>
      <vt:lpstr>Thank you for attending and welcome To Shawsheen Tech's Ram Family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11</cp:revision>
  <dcterms:created xsi:type="dcterms:W3CDTF">2023-02-14T13:01:57Z</dcterms:created>
  <dcterms:modified xsi:type="dcterms:W3CDTF">2024-04-25T15:28:31Z</dcterms:modified>
</cp:coreProperties>
</file>